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7" r:id="rId2"/>
    <p:sldId id="258" r:id="rId3"/>
  </p:sldIdLst>
  <p:sldSz cx="6858000" cy="9144000" type="screen4x3"/>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FFFFCC"/>
    <a:srgbClr val="FFFF99"/>
    <a:srgbClr val="000000"/>
    <a:srgbClr val="FFFFFF"/>
    <a:srgbClr val="F7F7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50" d="100"/>
          <a:sy n="150" d="100"/>
        </p:scale>
        <p:origin x="402" y="-570"/>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9373"/>
            <a:ext cx="5143500" cy="3183467"/>
          </a:xfrm>
        </p:spPr>
        <p:txBody>
          <a:bodyPr anchor="b">
            <a:normAutofit/>
          </a:bodyPr>
          <a:lstStyle>
            <a:lvl1pPr algn="ctr">
              <a:defRPr sz="3375"/>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normAutofit/>
          </a:bodyPr>
          <a:lstStyle>
            <a:lvl1pPr marL="0" indent="0" algn="ctr">
              <a:buNone/>
              <a:defRPr sz="1350">
                <a:solidFill>
                  <a:schemeClr val="tx1">
                    <a:lumMod val="75000"/>
                    <a:lumOff val="25000"/>
                  </a:schemeClr>
                </a:solidFill>
              </a:defRPr>
            </a:lvl1pPr>
            <a:lvl2pPr marL="257175" indent="0" algn="ctr">
              <a:buNone/>
              <a:defRPr sz="1575"/>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45E1157-9BEC-4C9A-BF97-099017331C90}" type="datetimeFigureOut">
              <a:rPr kumimoji="1" lang="ja-JP" altLang="en-US" smtClean="0"/>
              <a:t>2023/10/6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2420973-90D3-44C3-93E3-AF4AA79575F9}" type="slidenum">
              <a:rPr kumimoji="1" lang="ja-JP" altLang="en-US" smtClean="0"/>
              <a:t>‹#›</a:t>
            </a:fld>
            <a:endParaRPr kumimoji="1" lang="ja-JP" altLang="en-US"/>
          </a:p>
        </p:txBody>
      </p:sp>
    </p:spTree>
    <p:extLst>
      <p:ext uri="{BB962C8B-B14F-4D97-AF65-F5344CB8AC3E}">
        <p14:creationId xmlns:p14="http://schemas.microsoft.com/office/powerpoint/2010/main" val="3154372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45E1157-9BEC-4C9A-BF97-099017331C90}" type="datetimeFigureOut">
              <a:rPr kumimoji="1" lang="ja-JP" altLang="en-US" smtClean="0"/>
              <a:t>2023/10/6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2420973-90D3-44C3-93E3-AF4AA79575F9}" type="slidenum">
              <a:rPr kumimoji="1" lang="ja-JP" altLang="en-US" smtClean="0"/>
              <a:t>‹#›</a:t>
            </a:fld>
            <a:endParaRPr kumimoji="1" lang="ja-JP" altLang="en-US"/>
          </a:p>
        </p:txBody>
      </p:sp>
    </p:spTree>
    <p:extLst>
      <p:ext uri="{BB962C8B-B14F-4D97-AF65-F5344CB8AC3E}">
        <p14:creationId xmlns:p14="http://schemas.microsoft.com/office/powerpoint/2010/main" val="1023780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0483"/>
            <a:ext cx="1478756" cy="7749117"/>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471487" y="480483"/>
            <a:ext cx="4350544" cy="7749116"/>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245E1157-9BEC-4C9A-BF97-099017331C90}" type="datetimeFigureOut">
              <a:rPr kumimoji="1" lang="ja-JP" altLang="en-US" smtClean="0"/>
              <a:t>2023/10/6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2420973-90D3-44C3-93E3-AF4AA79575F9}" type="slidenum">
              <a:rPr kumimoji="1" lang="ja-JP" altLang="en-US" smtClean="0"/>
              <a:t>‹#›</a:t>
            </a:fld>
            <a:endParaRPr kumimoji="1" lang="ja-JP" altLang="en-US"/>
          </a:p>
        </p:txBody>
      </p:sp>
    </p:spTree>
    <p:extLst>
      <p:ext uri="{BB962C8B-B14F-4D97-AF65-F5344CB8AC3E}">
        <p14:creationId xmlns:p14="http://schemas.microsoft.com/office/powerpoint/2010/main" val="4146398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45E1157-9BEC-4C9A-BF97-099017331C90}" type="datetimeFigureOut">
              <a:rPr kumimoji="1" lang="ja-JP" altLang="en-US" smtClean="0"/>
              <a:t>2023/10/6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2420973-90D3-44C3-93E3-AF4AA79575F9}" type="slidenum">
              <a:rPr kumimoji="1" lang="ja-JP" altLang="en-US" smtClean="0"/>
              <a:t>‹#›</a:t>
            </a:fld>
            <a:endParaRPr kumimoji="1" lang="ja-JP" altLang="en-US"/>
          </a:p>
        </p:txBody>
      </p:sp>
    </p:spTree>
    <p:extLst>
      <p:ext uri="{BB962C8B-B14F-4D97-AF65-F5344CB8AC3E}">
        <p14:creationId xmlns:p14="http://schemas.microsoft.com/office/powerpoint/2010/main" val="1730568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83231"/>
            <a:ext cx="5915025" cy="3801611"/>
          </a:xfrm>
        </p:spPr>
        <p:txBody>
          <a:bodyPr anchor="b">
            <a:normAutofit/>
          </a:bodyPr>
          <a:lstStyle>
            <a:lvl1pPr>
              <a:defRPr sz="3375"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070178"/>
            <a:ext cx="5915025" cy="2000249"/>
          </a:xfrm>
        </p:spPr>
        <p:txBody>
          <a:bodyPr anchor="t">
            <a:normAutofit/>
          </a:bodyPr>
          <a:lstStyle>
            <a:lvl1pPr marL="0" indent="0">
              <a:buNone/>
              <a:defRPr sz="1350">
                <a:solidFill>
                  <a:schemeClr val="tx1">
                    <a:lumMod val="75000"/>
                    <a:lumOff val="25000"/>
                  </a:schemeClr>
                </a:solidFill>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45E1157-9BEC-4C9A-BF97-099017331C90}" type="datetimeFigureOut">
              <a:rPr kumimoji="1" lang="ja-JP" altLang="en-US" smtClean="0"/>
              <a:t>2023/10/6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2420973-90D3-44C3-93E3-AF4AA79575F9}" type="slidenum">
              <a:rPr kumimoji="1" lang="ja-JP" altLang="en-US" smtClean="0"/>
              <a:t>‹#›</a:t>
            </a:fld>
            <a:endParaRPr kumimoji="1" lang="ja-JP" altLang="en-US"/>
          </a:p>
        </p:txBody>
      </p:sp>
    </p:spTree>
    <p:extLst>
      <p:ext uri="{BB962C8B-B14F-4D97-AF65-F5344CB8AC3E}">
        <p14:creationId xmlns:p14="http://schemas.microsoft.com/office/powerpoint/2010/main" val="1393229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5384" y="2438401"/>
            <a:ext cx="2914650" cy="58017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8401"/>
            <a:ext cx="2914650" cy="58017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45E1157-9BEC-4C9A-BF97-099017331C90}" type="datetimeFigureOut">
              <a:rPr kumimoji="1" lang="ja-JP" altLang="en-US" smtClean="0"/>
              <a:t>2023/10/6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2420973-90D3-44C3-93E3-AF4AA79575F9}" type="slidenum">
              <a:rPr kumimoji="1" lang="ja-JP" altLang="en-US" smtClean="0"/>
              <a:t>‹#›</a:t>
            </a:fld>
            <a:endParaRPr kumimoji="1" lang="ja-JP" altLang="en-US"/>
          </a:p>
        </p:txBody>
      </p:sp>
    </p:spTree>
    <p:extLst>
      <p:ext uri="{BB962C8B-B14F-4D97-AF65-F5344CB8AC3E}">
        <p14:creationId xmlns:p14="http://schemas.microsoft.com/office/powerpoint/2010/main" val="2902612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75384" y="2242467"/>
            <a:ext cx="2900363" cy="1100932"/>
          </a:xfrm>
        </p:spPr>
        <p:txBody>
          <a:bodyPr anchor="b">
            <a:normAutofit/>
          </a:bodyPr>
          <a:lstStyle>
            <a:lvl1pPr marL="0" indent="0">
              <a:spcBef>
                <a:spcPts val="0"/>
              </a:spcBef>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ja-JP" altLang="en-US"/>
              <a:t>マスター テキストの書式設定</a:t>
            </a:r>
          </a:p>
        </p:txBody>
      </p:sp>
      <p:sp>
        <p:nvSpPr>
          <p:cNvPr id="4" name="Content Placeholder 3"/>
          <p:cNvSpPr>
            <a:spLocks noGrp="1"/>
          </p:cNvSpPr>
          <p:nvPr>
            <p:ph sz="half" idx="2"/>
          </p:nvPr>
        </p:nvSpPr>
        <p:spPr>
          <a:xfrm>
            <a:off x="475384" y="3343401"/>
            <a:ext cx="2900363" cy="490736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2468"/>
            <a:ext cx="2914651" cy="1100931"/>
          </a:xfrm>
        </p:spPr>
        <p:txBody>
          <a:bodyPr anchor="b"/>
          <a:lstStyle>
            <a:lvl1pPr marL="0" indent="0">
              <a:spcBef>
                <a:spcPts val="0"/>
              </a:spcBef>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3401"/>
            <a:ext cx="2914651" cy="490736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245E1157-9BEC-4C9A-BF97-099017331C90}" type="datetimeFigureOut">
              <a:rPr kumimoji="1" lang="ja-JP" altLang="en-US" smtClean="0"/>
              <a:t>2023/10/6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2420973-90D3-44C3-93E3-AF4AA79575F9}"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2047539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45E1157-9BEC-4C9A-BF97-099017331C90}" type="datetimeFigureOut">
              <a:rPr kumimoji="1" lang="ja-JP" altLang="en-US" smtClean="0"/>
              <a:t>2023/10/6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2420973-90D3-44C3-93E3-AF4AA79575F9}"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1300773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5E1157-9BEC-4C9A-BF97-099017331C90}" type="datetimeFigureOut">
              <a:rPr kumimoji="1" lang="ja-JP" altLang="en-US" smtClean="0"/>
              <a:t>2023/10/6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2420973-90D3-44C3-93E3-AF4AA79575F9}" type="slidenum">
              <a:rPr kumimoji="1" lang="ja-JP" altLang="en-US" smtClean="0"/>
              <a:t>‹#›</a:t>
            </a:fld>
            <a:endParaRPr kumimoji="1" lang="ja-JP" altLang="en-US"/>
          </a:p>
        </p:txBody>
      </p:sp>
    </p:spTree>
    <p:extLst>
      <p:ext uri="{BB962C8B-B14F-4D97-AF65-F5344CB8AC3E}">
        <p14:creationId xmlns:p14="http://schemas.microsoft.com/office/powerpoint/2010/main" val="3397343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3202" y="609601"/>
            <a:ext cx="2211705" cy="2133596"/>
          </a:xfrm>
        </p:spPr>
        <p:txBody>
          <a:bodyPr anchor="b">
            <a:normAutofit/>
          </a:bodyPr>
          <a:lstStyle>
            <a:lvl1pPr>
              <a:defRPr sz="1800" b="0"/>
            </a:lvl1pPr>
          </a:lstStyle>
          <a:p>
            <a:r>
              <a:rPr lang="ja-JP" altLang="en-US"/>
              <a:t>マスター タイトルの書式設定</a:t>
            </a:r>
            <a:endParaRPr lang="en-US" dirty="0"/>
          </a:p>
        </p:txBody>
      </p:sp>
      <p:sp>
        <p:nvSpPr>
          <p:cNvPr id="3" name="Content Placeholder 2"/>
          <p:cNvSpPr>
            <a:spLocks noGrp="1"/>
          </p:cNvSpPr>
          <p:nvPr>
            <p:ph idx="1"/>
          </p:nvPr>
        </p:nvSpPr>
        <p:spPr>
          <a:xfrm>
            <a:off x="2914650" y="1320800"/>
            <a:ext cx="3471863" cy="6502400"/>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3202" y="2743199"/>
            <a:ext cx="2211705" cy="5080001"/>
          </a:xfrm>
        </p:spPr>
        <p:txBody>
          <a:bodyPr>
            <a:normAutofit/>
          </a:bodyPr>
          <a:lstStyle>
            <a:lvl1pPr marL="0" indent="0">
              <a:lnSpc>
                <a:spcPct val="90000"/>
              </a:lnSpc>
              <a:buNone/>
              <a:defRPr sz="900"/>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45E1157-9BEC-4C9A-BF97-099017331C90}" type="datetimeFigureOut">
              <a:rPr kumimoji="1" lang="ja-JP" altLang="en-US" smtClean="0"/>
              <a:t>2023/10/6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2420973-90D3-44C3-93E3-AF4AA79575F9}" type="slidenum">
              <a:rPr kumimoji="1" lang="ja-JP" altLang="en-US" smtClean="0"/>
              <a:t>‹#›</a:t>
            </a:fld>
            <a:endParaRPr kumimoji="1" lang="ja-JP" altLang="en-US"/>
          </a:p>
        </p:txBody>
      </p:sp>
    </p:spTree>
    <p:extLst>
      <p:ext uri="{BB962C8B-B14F-4D97-AF65-F5344CB8AC3E}">
        <p14:creationId xmlns:p14="http://schemas.microsoft.com/office/powerpoint/2010/main" val="2839697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3202" y="609600"/>
            <a:ext cx="2211705" cy="2133600"/>
          </a:xfrm>
        </p:spPr>
        <p:txBody>
          <a:bodyPr anchor="b">
            <a:normAutofit/>
          </a:bodyPr>
          <a:lstStyle>
            <a:lvl1pPr>
              <a:defRPr sz="18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2914650" y="1320800"/>
            <a:ext cx="3471863" cy="6502400"/>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ja-JP" altLang="en-US"/>
              <a:t>図を追加</a:t>
            </a:r>
            <a:endParaRPr lang="en-US" dirty="0"/>
          </a:p>
        </p:txBody>
      </p:sp>
      <p:sp>
        <p:nvSpPr>
          <p:cNvPr id="4" name="Text Placeholder 3"/>
          <p:cNvSpPr>
            <a:spLocks noGrp="1"/>
          </p:cNvSpPr>
          <p:nvPr>
            <p:ph type="body" sz="half" idx="2"/>
          </p:nvPr>
        </p:nvSpPr>
        <p:spPr>
          <a:xfrm>
            <a:off x="473202" y="2743200"/>
            <a:ext cx="2211705" cy="5080000"/>
          </a:xfrm>
        </p:spPr>
        <p:txBody>
          <a:bodyPr>
            <a:normAutofit/>
          </a:bodyPr>
          <a:lstStyle>
            <a:lvl1pPr marL="0" indent="0">
              <a:lnSpc>
                <a:spcPct val="90000"/>
              </a:lnSpc>
              <a:buNone/>
              <a:defRPr sz="900"/>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45E1157-9BEC-4C9A-BF97-099017331C90}" type="datetimeFigureOut">
              <a:rPr kumimoji="1" lang="ja-JP" altLang="en-US" smtClean="0"/>
              <a:t>2023/10/6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2420973-90D3-44C3-93E3-AF4AA79575F9}" type="slidenum">
              <a:rPr kumimoji="1" lang="ja-JP" altLang="en-US" smtClean="0"/>
              <a:t>‹#›</a:t>
            </a:fld>
            <a:endParaRPr kumimoji="1" lang="ja-JP" altLang="en-US"/>
          </a:p>
        </p:txBody>
      </p:sp>
    </p:spTree>
    <p:extLst>
      <p:ext uri="{BB962C8B-B14F-4D97-AF65-F5344CB8AC3E}">
        <p14:creationId xmlns:p14="http://schemas.microsoft.com/office/powerpoint/2010/main" val="3163493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C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5384" y="487680"/>
            <a:ext cx="5915025" cy="1767416"/>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5384" y="2438401"/>
            <a:ext cx="5915025" cy="580178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19">
                <a:solidFill>
                  <a:schemeClr val="tx1">
                    <a:lumMod val="65000"/>
                    <a:lumOff val="35000"/>
                  </a:schemeClr>
                </a:solidFill>
              </a:defRPr>
            </a:lvl1pPr>
          </a:lstStyle>
          <a:p>
            <a:fld id="{245E1157-9BEC-4C9A-BF97-099017331C90}" type="datetimeFigureOut">
              <a:rPr kumimoji="1" lang="ja-JP" altLang="en-US" smtClean="0"/>
              <a:t>2023/10/6</a:t>
            </a:fld>
            <a:endParaRPr kumimoji="1" lang="ja-JP" altLang="en-US"/>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19">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4847359" y="8475134"/>
            <a:ext cx="1543050" cy="486833"/>
          </a:xfrm>
          <a:prstGeom prst="rect">
            <a:avLst/>
          </a:prstGeom>
        </p:spPr>
        <p:txBody>
          <a:bodyPr vert="horz" lIns="91440" tIns="45720" rIns="91440" bIns="45720" rtlCol="0" anchor="ctr"/>
          <a:lstStyle>
            <a:lvl1pPr algn="r">
              <a:defRPr sz="619">
                <a:solidFill>
                  <a:schemeClr val="tx1">
                    <a:tint val="75000"/>
                  </a:schemeClr>
                </a:solidFill>
              </a:defRPr>
            </a:lvl1pPr>
          </a:lstStyle>
          <a:p>
            <a:fld id="{A2420973-90D3-44C3-93E3-AF4AA79575F9}" type="slidenum">
              <a:rPr kumimoji="1" lang="ja-JP" altLang="en-US" smtClean="0"/>
              <a:t>‹#›</a:t>
            </a:fld>
            <a:endParaRPr kumimoji="1" lang="ja-JP" altLang="en-US"/>
          </a:p>
        </p:txBody>
      </p:sp>
    </p:spTree>
    <p:extLst>
      <p:ext uri="{BB962C8B-B14F-4D97-AF65-F5344CB8AC3E}">
        <p14:creationId xmlns:p14="http://schemas.microsoft.com/office/powerpoint/2010/main" val="95873140"/>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Wingdings 2" pitchFamily="18" charset="2"/>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Wingdings 2" pitchFamily="18" charset="2"/>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Wingdings 2" pitchFamily="18" charset="2"/>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Wingdings 2" pitchFamily="18" charset="2"/>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Wingdings 2" pitchFamily="18" charset="2"/>
        <a:buChar char=""/>
        <a:defRPr kumimoji="1" sz="1013" kern="1200">
          <a:solidFill>
            <a:schemeClr val="tx1"/>
          </a:solidFill>
          <a:latin typeface="+mn-lt"/>
          <a:ea typeface="+mn-ea"/>
          <a:cs typeface="+mn-cs"/>
        </a:defRPr>
      </a:lvl5pPr>
      <a:lvl6pPr marL="1414463" indent="-128588" algn="l" defTabSz="514350" rtl="0" eaLnBrk="1" latinLnBrk="0" hangingPunct="1">
        <a:spcBef>
          <a:spcPct val="20000"/>
        </a:spcBef>
        <a:buFont typeface="Wingdings 2" pitchFamily="18" charset="2"/>
        <a:buChar char=""/>
        <a:defRPr kumimoji="1" sz="1013" kern="1200">
          <a:solidFill>
            <a:schemeClr val="tx1"/>
          </a:solidFill>
          <a:latin typeface="+mn-lt"/>
          <a:ea typeface="+mn-ea"/>
          <a:cs typeface="+mn-cs"/>
        </a:defRPr>
      </a:lvl6pPr>
      <a:lvl7pPr marL="1671638" indent="-128588" algn="l" defTabSz="514350" rtl="0" eaLnBrk="1" latinLnBrk="0" hangingPunct="1">
        <a:spcBef>
          <a:spcPct val="20000"/>
        </a:spcBef>
        <a:buFont typeface="Wingdings 2" pitchFamily="18" charset="2"/>
        <a:buChar char=""/>
        <a:defRPr kumimoji="1" sz="1013" kern="1200">
          <a:solidFill>
            <a:schemeClr val="tx1"/>
          </a:solidFill>
          <a:latin typeface="+mn-lt"/>
          <a:ea typeface="+mn-ea"/>
          <a:cs typeface="+mn-cs"/>
        </a:defRPr>
      </a:lvl7pPr>
      <a:lvl8pPr marL="1928813" indent="-128588" algn="l" defTabSz="514350" rtl="0" eaLnBrk="1" latinLnBrk="0" hangingPunct="1">
        <a:spcBef>
          <a:spcPct val="20000"/>
        </a:spcBef>
        <a:buFont typeface="Wingdings 2" pitchFamily="18" charset="2"/>
        <a:buChar char=""/>
        <a:defRPr kumimoji="1" sz="1013" kern="1200">
          <a:solidFill>
            <a:schemeClr val="tx1"/>
          </a:solidFill>
          <a:latin typeface="+mn-lt"/>
          <a:ea typeface="+mn-ea"/>
          <a:cs typeface="+mn-cs"/>
        </a:defRPr>
      </a:lvl8pPr>
      <a:lvl9pPr marL="2185988" indent="-128588" algn="l" defTabSz="514350" rtl="0" eaLnBrk="1" latinLnBrk="0" hangingPunct="1">
        <a:spcBef>
          <a:spcPct val="20000"/>
        </a:spcBef>
        <a:buFont typeface="Wingdings 2" pitchFamily="18" charset="2"/>
        <a:buChar char=""/>
        <a:defRPr kumimoji="1" sz="1013" kern="1200">
          <a:solidFill>
            <a:schemeClr val="tx1"/>
          </a:solidFill>
          <a:latin typeface="+mn-lt"/>
          <a:ea typeface="+mn-ea"/>
          <a:cs typeface="+mn-cs"/>
        </a:defRPr>
      </a:lvl9pPr>
    </p:bodyStyle>
    <p:otherStyle>
      <a:defPPr>
        <a:defRPr lang="en-US"/>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0324" y="179512"/>
            <a:ext cx="6597352" cy="893448"/>
          </a:xfrm>
        </p:spPr>
        <p:txBody>
          <a:bodyPr>
            <a:noAutofit/>
          </a:bodyPr>
          <a:lstStyle/>
          <a:p>
            <a:r>
              <a:rPr kumimoji="1" lang="ja-JP" altLang="en-US" sz="2200" b="1" dirty="0">
                <a:solidFill>
                  <a:srgbClr val="002060"/>
                </a:solidFill>
              </a:rPr>
              <a:t>　　オーストラリア・クイーンズランド工科大学教員研修　</a:t>
            </a:r>
            <a:br>
              <a:rPr kumimoji="1" lang="en-US" altLang="ja-JP" sz="2200" b="1" dirty="0">
                <a:solidFill>
                  <a:srgbClr val="002060"/>
                </a:solidFill>
              </a:rPr>
            </a:br>
            <a:r>
              <a:rPr lang="ja-JP" altLang="en-US" sz="2200" b="1" dirty="0">
                <a:solidFill>
                  <a:srgbClr val="002060"/>
                </a:solidFill>
              </a:rPr>
              <a:t>　　　　　　　　</a:t>
            </a:r>
            <a:r>
              <a:rPr lang="en-US" altLang="ja-JP" sz="2200" b="1" dirty="0">
                <a:solidFill>
                  <a:srgbClr val="002060"/>
                </a:solidFill>
              </a:rPr>
              <a:t>《</a:t>
            </a:r>
            <a:r>
              <a:rPr lang="ja-JP" altLang="en-US" sz="2200" b="1" dirty="0">
                <a:solidFill>
                  <a:srgbClr val="002060"/>
                </a:solidFill>
              </a:rPr>
              <a:t>令和５年度</a:t>
            </a:r>
            <a:r>
              <a:rPr kumimoji="1" lang="ja-JP" altLang="en-US" sz="2200" b="1" dirty="0">
                <a:solidFill>
                  <a:srgbClr val="002060"/>
                </a:solidFill>
              </a:rPr>
              <a:t>研修レポート</a:t>
            </a:r>
            <a:r>
              <a:rPr kumimoji="1" lang="en-US" altLang="ja-JP" sz="2200" b="1" dirty="0">
                <a:solidFill>
                  <a:srgbClr val="002060"/>
                </a:solidFill>
              </a:rPr>
              <a:t>》</a:t>
            </a:r>
            <a:endParaRPr kumimoji="1" lang="ja-JP" altLang="en-US" sz="2200" b="1" dirty="0">
              <a:solidFill>
                <a:srgbClr val="002060"/>
              </a:solidFill>
            </a:endParaRPr>
          </a:p>
        </p:txBody>
      </p:sp>
      <p:sp>
        <p:nvSpPr>
          <p:cNvPr id="10" name="対角する 2 つの角を丸めた四角形 9"/>
          <p:cNvSpPr/>
          <p:nvPr/>
        </p:nvSpPr>
        <p:spPr>
          <a:xfrm>
            <a:off x="228600" y="1952286"/>
            <a:ext cx="6400800" cy="3240360"/>
          </a:xfrm>
          <a:prstGeom prst="round2DiagRect">
            <a:avLst>
              <a:gd name="adj1" fmla="val 10870"/>
              <a:gd name="adj2" fmla="val 0"/>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36000" rIns="36000" bIns="45720" numCol="1" spcCol="0" rtlCol="0" fromWordArt="0" anchor="t" anchorCtr="0" forceAA="0" compatLnSpc="1">
            <a:prstTxWarp prst="textNoShape">
              <a:avLst/>
            </a:prstTxWarp>
            <a:noAutofit/>
          </a:bodyPr>
          <a:lstStyle/>
          <a:p>
            <a:pPr algn="just" defTabSz="180000">
              <a:lnSpc>
                <a:spcPts val="1400"/>
              </a:lnSpc>
              <a:spcAft>
                <a:spcPts val="0"/>
              </a:spcAft>
            </a:pPr>
            <a:r>
              <a:rPr lang="ja-JP" sz="900" kern="100" dirty="0">
                <a:solidFill>
                  <a:srgbClr val="000000"/>
                </a:solidFill>
                <a:effectLst/>
                <a:latin typeface="+mj-ea"/>
                <a:ea typeface="+mj-ea"/>
                <a:cs typeface="Times New Roman"/>
              </a:rPr>
              <a:t>《</a:t>
            </a:r>
            <a:r>
              <a:rPr lang="ja-JP" altLang="en-US" sz="900" kern="100" dirty="0">
                <a:solidFill>
                  <a:srgbClr val="000000"/>
                </a:solidFill>
                <a:latin typeface="+mj-ea"/>
                <a:ea typeface="+mj-ea"/>
                <a:cs typeface="Times New Roman"/>
              </a:rPr>
              <a:t>令和５年</a:t>
            </a:r>
            <a:r>
              <a:rPr lang="ja-JP" sz="900" kern="100" dirty="0">
                <a:solidFill>
                  <a:srgbClr val="000000"/>
                </a:solidFill>
                <a:effectLst/>
                <a:latin typeface="+mj-ea"/>
                <a:ea typeface="+mj-ea"/>
                <a:cs typeface="Times New Roman"/>
              </a:rPr>
              <a:t>度実施内容》</a:t>
            </a:r>
            <a:endParaRPr lang="ja-JP" sz="1000" kern="100" dirty="0">
              <a:effectLst/>
              <a:latin typeface="+mj-ea"/>
              <a:ea typeface="+mj-ea"/>
              <a:cs typeface="Times New Roman"/>
            </a:endParaRPr>
          </a:p>
          <a:p>
            <a:pPr algn="just" defTabSz="180000">
              <a:lnSpc>
                <a:spcPts val="1400"/>
              </a:lnSpc>
              <a:spcAft>
                <a:spcPts val="0"/>
              </a:spcAft>
              <a:tabLst>
                <a:tab pos="542925" algn="l"/>
                <a:tab pos="622300" algn="l"/>
              </a:tabLst>
            </a:pPr>
            <a:r>
              <a:rPr lang="ja-JP" sz="900" kern="100" dirty="0">
                <a:solidFill>
                  <a:srgbClr val="000000"/>
                </a:solidFill>
                <a:effectLst/>
                <a:latin typeface="+mj-ea"/>
                <a:ea typeface="+mj-ea"/>
                <a:cs typeface="Times New Roman"/>
              </a:rPr>
              <a:t>研修期間</a:t>
            </a:r>
            <a:r>
              <a:rPr lang="ja-JP" altLang="en-US" sz="900" kern="100" dirty="0">
                <a:solidFill>
                  <a:srgbClr val="000000"/>
                </a:solidFill>
                <a:latin typeface="+mj-ea"/>
                <a:ea typeface="+mj-ea"/>
                <a:cs typeface="Times New Roman"/>
              </a:rPr>
              <a:t>：</a:t>
            </a:r>
            <a:r>
              <a:rPr lang="en-US" altLang="ja-JP" sz="900" kern="100" dirty="0">
                <a:solidFill>
                  <a:srgbClr val="000000"/>
                </a:solidFill>
                <a:latin typeface="+mj-ea"/>
                <a:ea typeface="+mj-ea"/>
                <a:cs typeface="Times New Roman"/>
              </a:rPr>
              <a:t>	</a:t>
            </a:r>
            <a:r>
              <a:rPr lang="ja-JP" altLang="en-US" sz="900" kern="100" dirty="0">
                <a:solidFill>
                  <a:srgbClr val="000000"/>
                </a:solidFill>
                <a:effectLst/>
                <a:latin typeface="+mj-ea"/>
                <a:ea typeface="+mj-ea"/>
                <a:cs typeface="Times New Roman"/>
              </a:rPr>
              <a:t>令和５年７</a:t>
            </a:r>
            <a:r>
              <a:rPr lang="ja-JP" sz="900" kern="100" dirty="0">
                <a:solidFill>
                  <a:srgbClr val="000000"/>
                </a:solidFill>
                <a:effectLst/>
                <a:latin typeface="+mj-ea"/>
                <a:ea typeface="+mj-ea"/>
                <a:cs typeface="Times New Roman"/>
              </a:rPr>
              <a:t>月</a:t>
            </a:r>
            <a:r>
              <a:rPr lang="en-US" altLang="ja-JP" sz="900" kern="100" dirty="0">
                <a:solidFill>
                  <a:srgbClr val="000000"/>
                </a:solidFill>
                <a:effectLst/>
                <a:latin typeface="+mj-ea"/>
                <a:ea typeface="+mj-ea"/>
                <a:cs typeface="Times New Roman"/>
              </a:rPr>
              <a:t>21</a:t>
            </a:r>
            <a:r>
              <a:rPr lang="ja-JP" sz="900" kern="100" dirty="0">
                <a:solidFill>
                  <a:srgbClr val="000000"/>
                </a:solidFill>
                <a:effectLst/>
                <a:latin typeface="+mj-ea"/>
                <a:ea typeface="+mj-ea"/>
                <a:cs typeface="Times New Roman"/>
              </a:rPr>
              <a:t>日（</a:t>
            </a:r>
            <a:r>
              <a:rPr lang="ja-JP" altLang="en-US" sz="900" kern="100" dirty="0">
                <a:solidFill>
                  <a:srgbClr val="000000"/>
                </a:solidFill>
                <a:effectLst/>
                <a:latin typeface="+mj-ea"/>
                <a:ea typeface="+mj-ea"/>
                <a:cs typeface="Times New Roman"/>
              </a:rPr>
              <a:t>金</a:t>
            </a:r>
            <a:r>
              <a:rPr lang="ja-JP" sz="900" kern="100" dirty="0">
                <a:solidFill>
                  <a:srgbClr val="000000"/>
                </a:solidFill>
                <a:effectLst/>
                <a:latin typeface="+mj-ea"/>
                <a:ea typeface="+mj-ea"/>
                <a:cs typeface="Times New Roman"/>
              </a:rPr>
              <a:t>）～８月</a:t>
            </a:r>
            <a:r>
              <a:rPr lang="ja-JP" altLang="en-US" sz="900" kern="100" dirty="0">
                <a:solidFill>
                  <a:srgbClr val="000000"/>
                </a:solidFill>
                <a:effectLst/>
                <a:latin typeface="+mj-ea"/>
                <a:ea typeface="+mj-ea"/>
                <a:cs typeface="Times New Roman"/>
              </a:rPr>
              <a:t>９</a:t>
            </a:r>
            <a:r>
              <a:rPr lang="ja-JP" sz="900" kern="100" dirty="0">
                <a:solidFill>
                  <a:srgbClr val="000000"/>
                </a:solidFill>
                <a:effectLst/>
                <a:latin typeface="+mj-ea"/>
                <a:ea typeface="+mj-ea"/>
                <a:cs typeface="Times New Roman"/>
              </a:rPr>
              <a:t>日（</a:t>
            </a:r>
            <a:r>
              <a:rPr lang="ja-JP" altLang="en-US" sz="900" kern="100" dirty="0">
                <a:solidFill>
                  <a:srgbClr val="000000"/>
                </a:solidFill>
                <a:effectLst/>
                <a:latin typeface="+mj-ea"/>
                <a:ea typeface="+mj-ea"/>
                <a:cs typeface="Times New Roman"/>
              </a:rPr>
              <a:t>水</a:t>
            </a:r>
            <a:r>
              <a:rPr lang="ja-JP" sz="900" kern="100" dirty="0">
                <a:solidFill>
                  <a:srgbClr val="000000"/>
                </a:solidFill>
                <a:effectLst/>
                <a:latin typeface="+mj-ea"/>
                <a:ea typeface="+mj-ea"/>
                <a:cs typeface="Times New Roman"/>
              </a:rPr>
              <a:t>）</a:t>
            </a:r>
            <a:endParaRPr lang="en-US" altLang="ja-JP" sz="900" kern="100" dirty="0">
              <a:solidFill>
                <a:srgbClr val="000000"/>
              </a:solidFill>
              <a:effectLst/>
              <a:latin typeface="+mj-ea"/>
              <a:ea typeface="+mj-ea"/>
              <a:cs typeface="Times New Roman"/>
            </a:endParaRPr>
          </a:p>
          <a:p>
            <a:pPr marL="811213" indent="-811213" algn="just" defTabSz="179388">
              <a:lnSpc>
                <a:spcPts val="1400"/>
              </a:lnSpc>
              <a:tabLst>
                <a:tab pos="542925" algn="l"/>
                <a:tab pos="622300" algn="l"/>
              </a:tabLst>
            </a:pPr>
            <a:r>
              <a:rPr lang="ja-JP" sz="900" kern="100" dirty="0">
                <a:solidFill>
                  <a:srgbClr val="000000"/>
                </a:solidFill>
                <a:effectLst/>
                <a:latin typeface="+mj-ea"/>
                <a:ea typeface="+mj-ea"/>
                <a:cs typeface="Times New Roman"/>
              </a:rPr>
              <a:t>研修内容</a:t>
            </a:r>
            <a:r>
              <a:rPr lang="ja-JP" altLang="en-US" sz="900" kern="100" dirty="0">
                <a:solidFill>
                  <a:srgbClr val="000000"/>
                </a:solidFill>
                <a:effectLst/>
                <a:latin typeface="+mj-ea"/>
                <a:ea typeface="+mj-ea"/>
                <a:cs typeface="Times New Roman"/>
              </a:rPr>
              <a:t>：</a:t>
            </a:r>
            <a:r>
              <a:rPr lang="en-US" altLang="ja-JP" sz="900" kern="100" dirty="0">
                <a:solidFill>
                  <a:srgbClr val="000000"/>
                </a:solidFill>
                <a:latin typeface="+mj-ea"/>
                <a:ea typeface="+mj-ea"/>
                <a:cs typeface="Times New Roman"/>
              </a:rPr>
              <a:t>	</a:t>
            </a:r>
            <a:r>
              <a:rPr lang="ja-JP" altLang="ja-JP" sz="900" kern="100" dirty="0">
                <a:solidFill>
                  <a:srgbClr val="000000"/>
                </a:solidFill>
                <a:latin typeface="+mj-ea"/>
                <a:ea typeface="+mj-ea"/>
                <a:cs typeface="Times New Roman"/>
              </a:rPr>
              <a:t>外国語として英語を教える教員のための英語</a:t>
            </a:r>
            <a:r>
              <a:rPr lang="ja-JP" altLang="en-US" sz="900" kern="100" dirty="0">
                <a:solidFill>
                  <a:srgbClr val="000000"/>
                </a:solidFill>
                <a:latin typeface="+mj-ea"/>
                <a:ea typeface="+mj-ea"/>
                <a:cs typeface="Times New Roman"/>
              </a:rPr>
              <a:t>指導法 </a:t>
            </a:r>
            <a:endParaRPr lang="en-US" altLang="ja-JP" sz="900" kern="100" dirty="0">
              <a:solidFill>
                <a:srgbClr val="000000"/>
              </a:solidFill>
              <a:latin typeface="+mj-ea"/>
              <a:ea typeface="+mj-ea"/>
              <a:cs typeface="Times New Roman"/>
            </a:endParaRPr>
          </a:p>
          <a:p>
            <a:pPr marL="811213" indent="-811213" algn="just" defTabSz="179388">
              <a:lnSpc>
                <a:spcPts val="1400"/>
              </a:lnSpc>
              <a:tabLst>
                <a:tab pos="542925" algn="l"/>
                <a:tab pos="622300" algn="l"/>
              </a:tabLst>
            </a:pPr>
            <a:r>
              <a:rPr lang="en-US" altLang="ja-JP" sz="900" kern="100" dirty="0">
                <a:solidFill>
                  <a:srgbClr val="000000"/>
                </a:solidFill>
                <a:ea typeface="+mj-ea"/>
                <a:cs typeface="Times New Roman"/>
              </a:rPr>
              <a:t>		</a:t>
            </a:r>
            <a:r>
              <a:rPr lang="en-US" altLang="ja-JP" sz="1000" kern="100" dirty="0">
                <a:solidFill>
                  <a:srgbClr val="000000"/>
                </a:solidFill>
                <a:ea typeface="+mj-ea"/>
                <a:cs typeface="Times New Roman"/>
              </a:rPr>
              <a:t>English &amp; Methodology for TESOL purposes (https://www.qut.edu.au/study/qut-college)</a:t>
            </a:r>
            <a:endParaRPr lang="ja-JP" altLang="ja-JP" sz="1050" kern="100" dirty="0">
              <a:solidFill>
                <a:srgbClr val="000000"/>
              </a:solidFill>
              <a:ea typeface="+mj-ea"/>
              <a:cs typeface="Times New Roman"/>
            </a:endParaRPr>
          </a:p>
          <a:p>
            <a:pPr marL="811530" indent="-811530" algn="just" defTabSz="180000">
              <a:lnSpc>
                <a:spcPts val="1400"/>
              </a:lnSpc>
              <a:spcAft>
                <a:spcPts val="0"/>
              </a:spcAft>
              <a:tabLst>
                <a:tab pos="542925" algn="l"/>
                <a:tab pos="622300" algn="l"/>
              </a:tabLst>
            </a:pPr>
            <a:r>
              <a:rPr lang="ja-JP" altLang="en-US" sz="900" kern="100" spc="400" dirty="0">
                <a:solidFill>
                  <a:srgbClr val="000000"/>
                </a:solidFill>
                <a:latin typeface="+mj-ea"/>
                <a:ea typeface="+mj-ea"/>
                <a:cs typeface="Times New Roman"/>
              </a:rPr>
              <a:t>研修先</a:t>
            </a:r>
            <a:r>
              <a:rPr lang="ja-JP" altLang="en-US" sz="900" kern="100" dirty="0">
                <a:solidFill>
                  <a:srgbClr val="000000"/>
                </a:solidFill>
                <a:latin typeface="+mj-ea"/>
                <a:ea typeface="+mj-ea"/>
                <a:cs typeface="Times New Roman"/>
              </a:rPr>
              <a:t>：</a:t>
            </a:r>
            <a:r>
              <a:rPr lang="en-US" altLang="ja-JP" sz="900" kern="100" dirty="0">
                <a:solidFill>
                  <a:srgbClr val="000000"/>
                </a:solidFill>
                <a:latin typeface="+mj-ea"/>
                <a:ea typeface="+mj-ea"/>
                <a:cs typeface="Times New Roman"/>
              </a:rPr>
              <a:t>	</a:t>
            </a:r>
            <a:r>
              <a:rPr lang="ja-JP" altLang="en-US" sz="900" kern="100" dirty="0">
                <a:solidFill>
                  <a:srgbClr val="000000"/>
                </a:solidFill>
                <a:latin typeface="+mj-ea"/>
                <a:ea typeface="+mj-ea"/>
                <a:cs typeface="Times New Roman"/>
              </a:rPr>
              <a:t>クイ</a:t>
            </a:r>
            <a:r>
              <a:rPr lang="ja-JP" sz="900" kern="100" dirty="0">
                <a:solidFill>
                  <a:srgbClr val="000000"/>
                </a:solidFill>
                <a:effectLst/>
                <a:latin typeface="+mj-ea"/>
                <a:ea typeface="+mj-ea"/>
                <a:cs typeface="Times New Roman"/>
              </a:rPr>
              <a:t>ーンズランド</a:t>
            </a:r>
            <a:r>
              <a:rPr lang="ja-JP" altLang="en-US" sz="900" kern="100" dirty="0">
                <a:solidFill>
                  <a:srgbClr val="000000"/>
                </a:solidFill>
                <a:effectLst/>
                <a:latin typeface="+mj-ea"/>
                <a:ea typeface="+mj-ea"/>
                <a:cs typeface="Times New Roman"/>
              </a:rPr>
              <a:t>工科</a:t>
            </a:r>
            <a:r>
              <a:rPr lang="ja-JP" sz="900" kern="100" dirty="0">
                <a:solidFill>
                  <a:srgbClr val="000000"/>
                </a:solidFill>
                <a:effectLst/>
                <a:latin typeface="+mj-ea"/>
                <a:ea typeface="+mj-ea"/>
                <a:cs typeface="Times New Roman"/>
              </a:rPr>
              <a:t>大学</a:t>
            </a:r>
            <a:r>
              <a:rPr lang="en-US" altLang="ja-JP" sz="1050" kern="100" dirty="0">
                <a:solidFill>
                  <a:srgbClr val="000000"/>
                </a:solidFill>
                <a:effectLst/>
                <a:ea typeface="+mj-ea"/>
                <a:cs typeface="Times New Roman"/>
              </a:rPr>
              <a:t> </a:t>
            </a:r>
          </a:p>
          <a:p>
            <a:pPr marL="811530" indent="-811530" algn="just" defTabSz="180000">
              <a:lnSpc>
                <a:spcPts val="1400"/>
              </a:lnSpc>
              <a:spcAft>
                <a:spcPts val="0"/>
              </a:spcAft>
              <a:tabLst>
                <a:tab pos="542925" algn="l"/>
                <a:tab pos="622300" algn="l"/>
              </a:tabLst>
            </a:pPr>
            <a:r>
              <a:rPr lang="ja-JP" sz="900" kern="100" spc="400" dirty="0">
                <a:solidFill>
                  <a:srgbClr val="000000"/>
                </a:solidFill>
                <a:effectLst/>
                <a:latin typeface="+mj-ea"/>
                <a:ea typeface="+mj-ea"/>
                <a:cs typeface="Times New Roman"/>
              </a:rPr>
              <a:t>参加者</a:t>
            </a:r>
            <a:r>
              <a:rPr lang="ja-JP" altLang="en-US" sz="900" kern="100" spc="400" dirty="0">
                <a:solidFill>
                  <a:srgbClr val="000000"/>
                </a:solidFill>
                <a:effectLst/>
                <a:latin typeface="+mj-ea"/>
                <a:ea typeface="+mj-ea"/>
                <a:cs typeface="Times New Roman"/>
              </a:rPr>
              <a:t>：</a:t>
            </a:r>
            <a:r>
              <a:rPr lang="ja-JP" sz="900" kern="100" dirty="0">
                <a:solidFill>
                  <a:srgbClr val="000000"/>
                </a:solidFill>
                <a:effectLst/>
                <a:latin typeface="+mj-ea"/>
                <a:ea typeface="+mj-ea"/>
                <a:cs typeface="Times New Roman"/>
              </a:rPr>
              <a:t>府立学校英語科教諭</a:t>
            </a:r>
            <a:r>
              <a:rPr lang="en-US" sz="900" kern="100" dirty="0">
                <a:solidFill>
                  <a:srgbClr val="000000"/>
                </a:solidFill>
                <a:effectLst/>
                <a:latin typeface="+mj-ea"/>
                <a:ea typeface="+mj-ea"/>
                <a:cs typeface="Times New Roman"/>
              </a:rPr>
              <a:t> </a:t>
            </a:r>
            <a:r>
              <a:rPr lang="ja-JP" altLang="en-US" sz="900" kern="100" dirty="0">
                <a:solidFill>
                  <a:srgbClr val="000000"/>
                </a:solidFill>
                <a:latin typeface="+mj-ea"/>
                <a:ea typeface="+mj-ea"/>
                <a:cs typeface="Times New Roman"/>
              </a:rPr>
              <a:t>５</a:t>
            </a:r>
            <a:r>
              <a:rPr lang="ja-JP" sz="900" kern="100" dirty="0">
                <a:solidFill>
                  <a:srgbClr val="000000"/>
                </a:solidFill>
                <a:effectLst/>
                <a:latin typeface="+mj-ea"/>
                <a:ea typeface="+mj-ea"/>
                <a:cs typeface="Times New Roman"/>
              </a:rPr>
              <a:t>名</a:t>
            </a:r>
            <a:endParaRPr lang="en-US" altLang="ja-JP" sz="900" kern="100" dirty="0">
              <a:solidFill>
                <a:srgbClr val="000000"/>
              </a:solidFill>
              <a:effectLst/>
              <a:latin typeface="+mj-ea"/>
              <a:ea typeface="+mj-ea"/>
              <a:cs typeface="Times New Roman"/>
            </a:endParaRPr>
          </a:p>
          <a:p>
            <a:pPr marL="127000" indent="-127000" algn="just" defTabSz="180000">
              <a:lnSpc>
                <a:spcPts val="1400"/>
              </a:lnSpc>
              <a:spcAft>
                <a:spcPts val="0"/>
              </a:spcAft>
              <a:tabLst>
                <a:tab pos="0" algn="l"/>
                <a:tab pos="1617663" algn="l"/>
                <a:tab pos="2419350" algn="l"/>
              </a:tabLst>
            </a:pPr>
            <a:r>
              <a:rPr lang="ja-JP" altLang="en-US" sz="900" kern="100" dirty="0">
                <a:solidFill>
                  <a:srgbClr val="000000"/>
                </a:solidFill>
                <a:latin typeface="+mj-ea"/>
                <a:ea typeface="+mj-ea"/>
                <a:cs typeface="Times New Roman"/>
              </a:rPr>
              <a:t>　　　　　　　　　佐野工科高校</a:t>
            </a:r>
            <a:r>
              <a:rPr lang="en-US" altLang="ja-JP" sz="900" kern="100" dirty="0">
                <a:solidFill>
                  <a:srgbClr val="000000"/>
                </a:solidFill>
                <a:latin typeface="+mj-ea"/>
                <a:ea typeface="+mj-ea"/>
                <a:cs typeface="Times New Roman"/>
              </a:rPr>
              <a:t>	</a:t>
            </a:r>
            <a:r>
              <a:rPr lang="ja-JP" altLang="en-US" sz="900" kern="100" dirty="0">
                <a:solidFill>
                  <a:srgbClr val="000000"/>
                </a:solidFill>
                <a:latin typeface="+mj-ea"/>
                <a:ea typeface="+mj-ea"/>
                <a:cs typeface="Times New Roman"/>
              </a:rPr>
              <a:t>宮田　光美　</a:t>
            </a:r>
            <a:r>
              <a:rPr lang="en-US" altLang="ja-JP" sz="900" kern="100" dirty="0">
                <a:solidFill>
                  <a:srgbClr val="000000"/>
                </a:solidFill>
                <a:latin typeface="+mj-ea"/>
                <a:ea typeface="+mj-ea"/>
                <a:cs typeface="Times New Roman"/>
              </a:rPr>
              <a:t>	</a:t>
            </a:r>
            <a:r>
              <a:rPr lang="ja-JP" altLang="en-US" sz="900" kern="100" dirty="0">
                <a:solidFill>
                  <a:srgbClr val="000000"/>
                </a:solidFill>
                <a:latin typeface="+mj-ea"/>
                <a:ea typeface="+mj-ea"/>
                <a:cs typeface="Times New Roman"/>
              </a:rPr>
              <a:t>教諭</a:t>
            </a:r>
            <a:endParaRPr lang="en-US" altLang="ja-JP" sz="900" kern="100" dirty="0">
              <a:solidFill>
                <a:srgbClr val="000000"/>
              </a:solidFill>
              <a:latin typeface="+mj-ea"/>
              <a:ea typeface="+mj-ea"/>
              <a:cs typeface="Times New Roman"/>
            </a:endParaRPr>
          </a:p>
          <a:p>
            <a:pPr marL="127000" indent="-127000" algn="just" defTabSz="180000">
              <a:lnSpc>
                <a:spcPts val="1400"/>
              </a:lnSpc>
              <a:spcAft>
                <a:spcPts val="0"/>
              </a:spcAft>
              <a:tabLst>
                <a:tab pos="1617663" algn="l"/>
                <a:tab pos="2419350" algn="l"/>
              </a:tabLst>
            </a:pPr>
            <a:r>
              <a:rPr lang="ja-JP" altLang="en-US" sz="900" kern="100" dirty="0">
                <a:solidFill>
                  <a:srgbClr val="000000"/>
                </a:solidFill>
                <a:effectLst/>
                <a:latin typeface="+mj-ea"/>
                <a:ea typeface="+mj-ea"/>
                <a:cs typeface="Times New Roman"/>
              </a:rPr>
              <a:t>　　　　　　　　　箕面東高校</a:t>
            </a:r>
            <a:r>
              <a:rPr lang="en-US" altLang="ja-JP" sz="900" kern="100" dirty="0">
                <a:solidFill>
                  <a:srgbClr val="000000"/>
                </a:solidFill>
                <a:effectLst/>
                <a:latin typeface="+mj-ea"/>
                <a:ea typeface="+mj-ea"/>
                <a:cs typeface="Times New Roman"/>
              </a:rPr>
              <a:t>	</a:t>
            </a:r>
            <a:r>
              <a:rPr lang="ja-JP" altLang="en-US" sz="900" kern="100" dirty="0">
                <a:solidFill>
                  <a:srgbClr val="000000"/>
                </a:solidFill>
                <a:effectLst/>
                <a:latin typeface="+mj-ea"/>
                <a:ea typeface="+mj-ea"/>
                <a:cs typeface="Times New Roman"/>
              </a:rPr>
              <a:t>田中　陽子　</a:t>
            </a:r>
            <a:r>
              <a:rPr lang="en-US" altLang="ja-JP" sz="900" kern="100" dirty="0">
                <a:solidFill>
                  <a:srgbClr val="000000"/>
                </a:solidFill>
                <a:effectLst/>
                <a:latin typeface="+mj-ea"/>
                <a:ea typeface="+mj-ea"/>
                <a:cs typeface="Times New Roman"/>
              </a:rPr>
              <a:t>	</a:t>
            </a:r>
            <a:r>
              <a:rPr lang="ja-JP" altLang="en-US" sz="900" kern="100" dirty="0">
                <a:solidFill>
                  <a:srgbClr val="000000"/>
                </a:solidFill>
                <a:effectLst/>
                <a:latin typeface="+mj-ea"/>
                <a:ea typeface="+mj-ea"/>
                <a:cs typeface="Times New Roman"/>
              </a:rPr>
              <a:t>教諭　　</a:t>
            </a:r>
            <a:endParaRPr lang="en-US" altLang="ja-JP" sz="900" kern="100" dirty="0">
              <a:solidFill>
                <a:srgbClr val="000000"/>
              </a:solidFill>
              <a:effectLst/>
              <a:latin typeface="+mj-ea"/>
              <a:ea typeface="+mj-ea"/>
              <a:cs typeface="Times New Roman"/>
            </a:endParaRPr>
          </a:p>
          <a:p>
            <a:pPr marL="127000" indent="-127000" algn="just" defTabSz="180000">
              <a:lnSpc>
                <a:spcPts val="1400"/>
              </a:lnSpc>
              <a:spcAft>
                <a:spcPts val="0"/>
              </a:spcAft>
              <a:tabLst>
                <a:tab pos="1254125" algn="l"/>
                <a:tab pos="1617663" algn="l"/>
                <a:tab pos="2419350" algn="l"/>
              </a:tabLst>
            </a:pPr>
            <a:r>
              <a:rPr lang="ja-JP" altLang="en-US" sz="900" kern="100" dirty="0">
                <a:solidFill>
                  <a:srgbClr val="000000"/>
                </a:solidFill>
                <a:latin typeface="+mj-ea"/>
                <a:ea typeface="+mj-ea"/>
                <a:cs typeface="Times New Roman"/>
              </a:rPr>
              <a:t>　　　　　　　　　箕面東高校</a:t>
            </a:r>
            <a:r>
              <a:rPr lang="en-US" altLang="ja-JP" sz="900" kern="100" dirty="0">
                <a:solidFill>
                  <a:srgbClr val="000000"/>
                </a:solidFill>
                <a:latin typeface="+mj-ea"/>
                <a:ea typeface="+mj-ea"/>
                <a:cs typeface="Times New Roman"/>
              </a:rPr>
              <a:t>	</a:t>
            </a:r>
            <a:r>
              <a:rPr lang="ja-JP" altLang="en-US" sz="900" kern="100" dirty="0">
                <a:solidFill>
                  <a:srgbClr val="000000"/>
                </a:solidFill>
                <a:latin typeface="+mj-ea"/>
                <a:ea typeface="+mj-ea"/>
                <a:cs typeface="Times New Roman"/>
              </a:rPr>
              <a:t>太田　朱里</a:t>
            </a:r>
            <a:r>
              <a:rPr lang="en-US" altLang="ja-JP" sz="900" kern="100" dirty="0">
                <a:solidFill>
                  <a:srgbClr val="000000"/>
                </a:solidFill>
                <a:latin typeface="+mj-ea"/>
                <a:ea typeface="+mj-ea"/>
                <a:cs typeface="Times New Roman"/>
              </a:rPr>
              <a:t>	</a:t>
            </a:r>
            <a:r>
              <a:rPr lang="ja-JP" altLang="en-US" sz="900" kern="100" dirty="0">
                <a:solidFill>
                  <a:srgbClr val="000000"/>
                </a:solidFill>
                <a:latin typeface="+mj-ea"/>
                <a:ea typeface="+mj-ea"/>
                <a:cs typeface="Times New Roman"/>
              </a:rPr>
              <a:t>教諭</a:t>
            </a:r>
            <a:endParaRPr lang="en-US" altLang="ja-JP" sz="900" kern="100" dirty="0">
              <a:solidFill>
                <a:srgbClr val="000000"/>
              </a:solidFill>
              <a:latin typeface="+mj-ea"/>
              <a:ea typeface="+mj-ea"/>
              <a:cs typeface="Times New Roman"/>
            </a:endParaRPr>
          </a:p>
          <a:p>
            <a:pPr marL="127000" indent="-127000" algn="just" defTabSz="180000">
              <a:lnSpc>
                <a:spcPts val="1400"/>
              </a:lnSpc>
              <a:spcAft>
                <a:spcPts val="0"/>
              </a:spcAft>
              <a:tabLst>
                <a:tab pos="1617663" algn="l"/>
                <a:tab pos="2419350" algn="l"/>
              </a:tabLst>
            </a:pPr>
            <a:r>
              <a:rPr lang="ja-JP" altLang="en-US" sz="900" kern="100" dirty="0">
                <a:solidFill>
                  <a:srgbClr val="000000"/>
                </a:solidFill>
                <a:effectLst/>
                <a:latin typeface="+mj-ea"/>
                <a:ea typeface="+mj-ea"/>
                <a:cs typeface="Times New Roman"/>
              </a:rPr>
              <a:t>　　　　　　　　　大阪わかば高校</a:t>
            </a:r>
            <a:r>
              <a:rPr lang="en-US" altLang="ja-JP" sz="900" kern="100" dirty="0">
                <a:solidFill>
                  <a:srgbClr val="000000"/>
                </a:solidFill>
                <a:effectLst/>
                <a:latin typeface="+mj-ea"/>
                <a:ea typeface="+mj-ea"/>
                <a:cs typeface="Times New Roman"/>
              </a:rPr>
              <a:t>	</a:t>
            </a:r>
            <a:r>
              <a:rPr lang="ja-JP" altLang="en-US" sz="900" kern="100" dirty="0">
                <a:solidFill>
                  <a:srgbClr val="000000"/>
                </a:solidFill>
                <a:effectLst/>
                <a:latin typeface="+mj-ea"/>
                <a:ea typeface="+mj-ea"/>
                <a:cs typeface="Times New Roman"/>
              </a:rPr>
              <a:t>甲山　和歌子</a:t>
            </a:r>
            <a:r>
              <a:rPr lang="en-US" altLang="ja-JP" sz="900" kern="100" dirty="0">
                <a:solidFill>
                  <a:srgbClr val="000000"/>
                </a:solidFill>
                <a:latin typeface="+mj-ea"/>
                <a:ea typeface="+mj-ea"/>
                <a:cs typeface="Times New Roman"/>
              </a:rPr>
              <a:t>	</a:t>
            </a:r>
            <a:r>
              <a:rPr lang="ja-JP" altLang="en-US" sz="900" kern="100" dirty="0">
                <a:solidFill>
                  <a:srgbClr val="000000"/>
                </a:solidFill>
                <a:effectLst/>
                <a:latin typeface="+mj-ea"/>
                <a:ea typeface="+mj-ea"/>
                <a:cs typeface="Times New Roman"/>
              </a:rPr>
              <a:t>教諭</a:t>
            </a:r>
            <a:endParaRPr lang="en-US" altLang="ja-JP" sz="900" kern="100" dirty="0">
              <a:solidFill>
                <a:srgbClr val="000000"/>
              </a:solidFill>
              <a:effectLst/>
              <a:latin typeface="+mj-ea"/>
              <a:ea typeface="+mj-ea"/>
              <a:cs typeface="Times New Roman"/>
            </a:endParaRPr>
          </a:p>
          <a:p>
            <a:pPr marL="127000" indent="-127000" algn="just" defTabSz="180000">
              <a:lnSpc>
                <a:spcPts val="1400"/>
              </a:lnSpc>
              <a:spcAft>
                <a:spcPts val="0"/>
              </a:spcAft>
              <a:tabLst>
                <a:tab pos="1617663" algn="l"/>
                <a:tab pos="2419350" algn="l"/>
              </a:tabLst>
            </a:pPr>
            <a:r>
              <a:rPr lang="ja-JP" altLang="en-US" sz="900" kern="100" dirty="0">
                <a:solidFill>
                  <a:srgbClr val="000000"/>
                </a:solidFill>
                <a:latin typeface="+mj-ea"/>
                <a:ea typeface="+mj-ea"/>
                <a:cs typeface="Times New Roman"/>
              </a:rPr>
              <a:t>　　　　　　　　　かわち野高校</a:t>
            </a:r>
            <a:r>
              <a:rPr lang="en-US" altLang="ja-JP" sz="900" kern="100" dirty="0">
                <a:solidFill>
                  <a:srgbClr val="000000"/>
                </a:solidFill>
                <a:latin typeface="+mj-ea"/>
                <a:ea typeface="+mj-ea"/>
                <a:cs typeface="Times New Roman"/>
              </a:rPr>
              <a:t>	</a:t>
            </a:r>
            <a:r>
              <a:rPr lang="ja-JP" altLang="en-US" sz="900" kern="100" dirty="0">
                <a:solidFill>
                  <a:srgbClr val="000000"/>
                </a:solidFill>
                <a:latin typeface="+mj-ea"/>
                <a:ea typeface="+mj-ea"/>
                <a:cs typeface="Times New Roman"/>
              </a:rPr>
              <a:t>石原　麻友美</a:t>
            </a:r>
            <a:r>
              <a:rPr lang="en-US" altLang="ja-JP" sz="900" kern="100" dirty="0">
                <a:solidFill>
                  <a:srgbClr val="000000"/>
                </a:solidFill>
                <a:latin typeface="+mj-ea"/>
                <a:ea typeface="+mj-ea"/>
                <a:cs typeface="Times New Roman"/>
              </a:rPr>
              <a:t>	</a:t>
            </a:r>
            <a:r>
              <a:rPr lang="ja-JP" altLang="en-US" sz="900" kern="100" dirty="0">
                <a:solidFill>
                  <a:srgbClr val="000000"/>
                </a:solidFill>
                <a:latin typeface="+mj-ea"/>
                <a:ea typeface="+mj-ea"/>
                <a:cs typeface="Times New Roman"/>
              </a:rPr>
              <a:t>教諭　　　　</a:t>
            </a:r>
            <a:endParaRPr lang="en-US" altLang="ja-JP" sz="1000" kern="100" dirty="0">
              <a:solidFill>
                <a:srgbClr val="000000"/>
              </a:solidFill>
              <a:latin typeface="+mj-ea"/>
              <a:ea typeface="+mj-ea"/>
              <a:cs typeface="Times New Roman"/>
            </a:endParaRPr>
          </a:p>
          <a:p>
            <a:pPr marL="127000" indent="-127000" algn="just" defTabSz="179388">
              <a:lnSpc>
                <a:spcPts val="1400"/>
              </a:lnSpc>
              <a:spcAft>
                <a:spcPts val="0"/>
              </a:spcAft>
              <a:tabLst>
                <a:tab pos="542925" algn="l"/>
                <a:tab pos="622300" algn="l"/>
              </a:tabLst>
            </a:pPr>
            <a:r>
              <a:rPr lang="ja-JP" altLang="en-US" sz="900" kern="100" spc="400" dirty="0">
                <a:solidFill>
                  <a:srgbClr val="000000"/>
                </a:solidFill>
                <a:latin typeface="+mj-ea"/>
                <a:ea typeface="+mj-ea"/>
                <a:cs typeface="Times New Roman"/>
              </a:rPr>
              <a:t>費　用</a:t>
            </a:r>
            <a:r>
              <a:rPr lang="ja-JP" sz="900" kern="100" dirty="0">
                <a:solidFill>
                  <a:srgbClr val="000000"/>
                </a:solidFill>
                <a:effectLst/>
                <a:latin typeface="+mj-ea"/>
                <a:ea typeface="+mj-ea"/>
                <a:cs typeface="Times New Roman"/>
              </a:rPr>
              <a:t>：</a:t>
            </a:r>
            <a:r>
              <a:rPr lang="en-US" altLang="ja-JP" sz="900" kern="100" dirty="0">
                <a:solidFill>
                  <a:srgbClr val="000000"/>
                </a:solidFill>
                <a:effectLst/>
                <a:latin typeface="+mj-ea"/>
                <a:ea typeface="+mj-ea"/>
                <a:cs typeface="Times New Roman"/>
              </a:rPr>
              <a:t>	</a:t>
            </a:r>
            <a:r>
              <a:rPr lang="ja-JP" sz="900" kern="100" dirty="0">
                <a:solidFill>
                  <a:srgbClr val="000000"/>
                </a:solidFill>
                <a:effectLst/>
                <a:latin typeface="+mj-ea"/>
                <a:ea typeface="+mj-ea"/>
                <a:cs typeface="Times New Roman"/>
              </a:rPr>
              <a:t>＊研修費及び研修期間の宿泊費についてはク</a:t>
            </a:r>
            <a:r>
              <a:rPr lang="ja-JP" altLang="en-US" sz="900" kern="100" dirty="0">
                <a:solidFill>
                  <a:srgbClr val="000000"/>
                </a:solidFill>
                <a:effectLst/>
                <a:latin typeface="+mj-ea"/>
                <a:ea typeface="+mj-ea"/>
                <a:cs typeface="Times New Roman"/>
              </a:rPr>
              <a:t>イ</a:t>
            </a:r>
            <a:r>
              <a:rPr lang="ja-JP" sz="900" kern="100" dirty="0">
                <a:solidFill>
                  <a:srgbClr val="000000"/>
                </a:solidFill>
                <a:effectLst/>
                <a:latin typeface="+mj-ea"/>
                <a:ea typeface="+mj-ea"/>
                <a:cs typeface="Times New Roman"/>
              </a:rPr>
              <a:t>ーンズランド州が負担。</a:t>
            </a:r>
            <a:endParaRPr lang="en-US" altLang="ja-JP" sz="1000" kern="100" dirty="0">
              <a:solidFill>
                <a:srgbClr val="000000"/>
              </a:solidFill>
              <a:latin typeface="+mj-ea"/>
              <a:ea typeface="+mj-ea"/>
              <a:cs typeface="Times New Roman"/>
            </a:endParaRPr>
          </a:p>
          <a:p>
            <a:pPr algn="just" defTabSz="179388">
              <a:lnSpc>
                <a:spcPts val="1400"/>
              </a:lnSpc>
              <a:spcAft>
                <a:spcPts val="0"/>
              </a:spcAft>
              <a:tabLst>
                <a:tab pos="809625" algn="l"/>
              </a:tabLst>
            </a:pPr>
            <a:r>
              <a:rPr lang="en-US" altLang="ja-JP" sz="1000" kern="100" dirty="0">
                <a:solidFill>
                  <a:srgbClr val="000000"/>
                </a:solidFill>
                <a:latin typeface="+mj-ea"/>
                <a:ea typeface="+mj-ea"/>
                <a:cs typeface="Times New Roman"/>
              </a:rPr>
              <a:t>	</a:t>
            </a:r>
            <a:r>
              <a:rPr lang="ja-JP" altLang="en-US" sz="1000" kern="100" dirty="0">
                <a:solidFill>
                  <a:srgbClr val="000000"/>
                </a:solidFill>
                <a:latin typeface="+mj-ea"/>
                <a:ea typeface="+mj-ea"/>
                <a:cs typeface="Times New Roman"/>
              </a:rPr>
              <a:t>・</a:t>
            </a:r>
            <a:r>
              <a:rPr lang="ja-JP" sz="900" kern="100" dirty="0">
                <a:solidFill>
                  <a:srgbClr val="000000"/>
                </a:solidFill>
                <a:effectLst/>
                <a:latin typeface="+mj-ea"/>
                <a:ea typeface="+mj-ea"/>
                <a:cs typeface="Times New Roman"/>
              </a:rPr>
              <a:t>研修費には授業料、教材費、フィールドスタディにかかる交通費を含む</a:t>
            </a:r>
            <a:r>
              <a:rPr lang="ja-JP" altLang="en-US" sz="900" kern="100" dirty="0">
                <a:solidFill>
                  <a:srgbClr val="000000"/>
                </a:solidFill>
                <a:latin typeface="+mj-ea"/>
                <a:ea typeface="+mj-ea"/>
                <a:cs typeface="Times New Roman"/>
              </a:rPr>
              <a:t>。</a:t>
            </a:r>
            <a:endParaRPr lang="en-US" altLang="ja-JP" sz="1000" kern="100" dirty="0">
              <a:latin typeface="+mj-ea"/>
              <a:ea typeface="+mj-ea"/>
              <a:cs typeface="Times New Roman"/>
            </a:endParaRPr>
          </a:p>
          <a:p>
            <a:pPr algn="just" defTabSz="179388">
              <a:lnSpc>
                <a:spcPts val="1400"/>
              </a:lnSpc>
              <a:spcAft>
                <a:spcPts val="0"/>
              </a:spcAft>
              <a:tabLst>
                <a:tab pos="809625" algn="l"/>
              </a:tabLst>
            </a:pPr>
            <a:r>
              <a:rPr lang="en-US" altLang="ja-JP" sz="1000" kern="100" dirty="0">
                <a:solidFill>
                  <a:srgbClr val="000000"/>
                </a:solidFill>
                <a:latin typeface="+mj-ea"/>
                <a:ea typeface="+mj-ea"/>
                <a:cs typeface="Times New Roman"/>
              </a:rPr>
              <a:t>	</a:t>
            </a:r>
            <a:r>
              <a:rPr lang="ja-JP" altLang="en-US" sz="1000" kern="100" dirty="0">
                <a:solidFill>
                  <a:srgbClr val="000000"/>
                </a:solidFill>
                <a:latin typeface="+mj-ea"/>
                <a:ea typeface="+mj-ea"/>
                <a:cs typeface="Times New Roman"/>
              </a:rPr>
              <a:t>・</a:t>
            </a:r>
            <a:r>
              <a:rPr lang="ja-JP" altLang="en-US" sz="900" kern="100" dirty="0">
                <a:solidFill>
                  <a:srgbClr val="000000"/>
                </a:solidFill>
                <a:effectLst/>
                <a:latin typeface="+mj-ea"/>
                <a:ea typeface="+mj-ea"/>
                <a:cs typeface="Times New Roman"/>
              </a:rPr>
              <a:t>ブリスベン市内のホテルに宿泊</a:t>
            </a:r>
            <a:r>
              <a:rPr lang="ja-JP" sz="900" kern="100" dirty="0">
                <a:solidFill>
                  <a:srgbClr val="000000"/>
                </a:solidFill>
                <a:effectLst/>
                <a:latin typeface="+mj-ea"/>
                <a:ea typeface="+mj-ea"/>
                <a:cs typeface="Times New Roman"/>
              </a:rPr>
              <a:t>。</a:t>
            </a:r>
            <a:r>
              <a:rPr lang="en-US" altLang="ja-JP" sz="1000" kern="100" dirty="0">
                <a:latin typeface="+mj-ea"/>
                <a:ea typeface="+mj-ea"/>
                <a:cs typeface="Times New Roman"/>
              </a:rPr>
              <a:t>  </a:t>
            </a:r>
          </a:p>
          <a:p>
            <a:pPr defTabSz="180000">
              <a:lnSpc>
                <a:spcPts val="1400"/>
              </a:lnSpc>
              <a:spcAft>
                <a:spcPts val="0"/>
              </a:spcAft>
              <a:tabLst>
                <a:tab pos="622300" algn="l"/>
              </a:tabLst>
            </a:pPr>
            <a:r>
              <a:rPr lang="en-US" altLang="ja-JP" sz="900" kern="100" dirty="0">
                <a:solidFill>
                  <a:srgbClr val="000000"/>
                </a:solidFill>
                <a:effectLst/>
                <a:latin typeface="+mj-ea"/>
                <a:ea typeface="+mj-ea"/>
                <a:cs typeface="Times New Roman"/>
              </a:rPr>
              <a:t>               	</a:t>
            </a:r>
            <a:r>
              <a:rPr lang="ja-JP" sz="900" kern="100" dirty="0">
                <a:solidFill>
                  <a:srgbClr val="000000"/>
                </a:solidFill>
                <a:effectLst/>
                <a:latin typeface="+mj-ea"/>
                <a:ea typeface="+mj-ea"/>
                <a:cs typeface="Times New Roman"/>
              </a:rPr>
              <a:t>＊渡航費、旅行傷害保険代、大学通学のための交通費、食費等は参加者個人負担。</a:t>
            </a:r>
            <a:r>
              <a:rPr lang="en-US" sz="900" kern="100" dirty="0">
                <a:solidFill>
                  <a:srgbClr val="000000"/>
                </a:solidFill>
                <a:effectLst/>
                <a:latin typeface="+mj-ea"/>
                <a:ea typeface="+mj-ea"/>
                <a:cs typeface="Times New Roman"/>
              </a:rPr>
              <a:t>  </a:t>
            </a:r>
            <a:endParaRPr lang="ja-JP" sz="1000" kern="100" dirty="0">
              <a:effectLst/>
              <a:latin typeface="+mj-ea"/>
              <a:ea typeface="+mj-ea"/>
              <a:cs typeface="Times New Roman"/>
            </a:endParaRPr>
          </a:p>
          <a:p>
            <a:pPr algn="just" defTabSz="180000">
              <a:lnSpc>
                <a:spcPts val="1400"/>
              </a:lnSpc>
              <a:spcAft>
                <a:spcPts val="0"/>
              </a:spcAft>
            </a:pPr>
            <a:r>
              <a:rPr lang="ja-JP" sz="900" kern="100" dirty="0">
                <a:solidFill>
                  <a:srgbClr val="000000"/>
                </a:solidFill>
                <a:effectLst/>
                <a:latin typeface="+mj-ea"/>
                <a:ea typeface="+mj-ea"/>
                <a:cs typeface="Times New Roman"/>
              </a:rPr>
              <a:t>研修前及び研修後の流れ</a:t>
            </a:r>
            <a:endParaRPr lang="ja-JP" sz="1000" kern="100" dirty="0">
              <a:effectLst/>
              <a:latin typeface="+mj-ea"/>
              <a:ea typeface="+mj-ea"/>
              <a:cs typeface="Times New Roman"/>
            </a:endParaRPr>
          </a:p>
          <a:p>
            <a:pPr algn="just" defTabSz="180000">
              <a:lnSpc>
                <a:spcPts val="1400"/>
              </a:lnSpc>
              <a:spcAft>
                <a:spcPts val="0"/>
              </a:spcAft>
            </a:pPr>
            <a:r>
              <a:rPr lang="ja-JP" sz="900" dirty="0">
                <a:solidFill>
                  <a:srgbClr val="000000"/>
                </a:solidFill>
                <a:latin typeface="+mj-ea"/>
                <a:ea typeface="+mj-ea"/>
              </a:rPr>
              <a:t>（</a:t>
            </a:r>
            <a:r>
              <a:rPr lang="ja-JP" altLang="en-US" sz="900" dirty="0">
                <a:solidFill>
                  <a:srgbClr val="000000"/>
                </a:solidFill>
                <a:latin typeface="+mj-ea"/>
                <a:ea typeface="+mj-ea"/>
              </a:rPr>
              <a:t>４</a:t>
            </a:r>
            <a:r>
              <a:rPr lang="ja-JP" sz="900" dirty="0">
                <a:solidFill>
                  <a:srgbClr val="000000"/>
                </a:solidFill>
                <a:latin typeface="+mj-ea"/>
                <a:ea typeface="+mj-ea"/>
              </a:rPr>
              <a:t>月）府立学校へ周知・募集 →</a:t>
            </a:r>
            <a:r>
              <a:rPr lang="en-US" sz="900" dirty="0">
                <a:solidFill>
                  <a:srgbClr val="000000"/>
                </a:solidFill>
                <a:latin typeface="+mj-ea"/>
                <a:ea typeface="+mj-ea"/>
              </a:rPr>
              <a:t> </a:t>
            </a:r>
            <a:r>
              <a:rPr lang="ja-JP" altLang="en-US" sz="900" dirty="0">
                <a:solidFill>
                  <a:srgbClr val="000000"/>
                </a:solidFill>
                <a:latin typeface="+mj-ea"/>
                <a:ea typeface="+mj-ea"/>
              </a:rPr>
              <a:t>（５</a:t>
            </a:r>
            <a:r>
              <a:rPr lang="ja-JP" sz="900" dirty="0">
                <a:solidFill>
                  <a:srgbClr val="000000"/>
                </a:solidFill>
                <a:latin typeface="+mj-ea"/>
                <a:ea typeface="+mj-ea"/>
              </a:rPr>
              <a:t>月</a:t>
            </a:r>
            <a:r>
              <a:rPr lang="ja-JP" altLang="en-US" sz="900" dirty="0">
                <a:solidFill>
                  <a:srgbClr val="000000"/>
                </a:solidFill>
                <a:latin typeface="+mj-ea"/>
                <a:ea typeface="+mj-ea"/>
              </a:rPr>
              <a:t>）</a:t>
            </a:r>
            <a:r>
              <a:rPr lang="ja-JP" sz="900" dirty="0">
                <a:solidFill>
                  <a:srgbClr val="000000"/>
                </a:solidFill>
                <a:latin typeface="+mj-ea"/>
                <a:ea typeface="+mj-ea"/>
              </a:rPr>
              <a:t>選考</a:t>
            </a:r>
            <a:r>
              <a:rPr lang="ja-JP" altLang="en-US" sz="900" dirty="0">
                <a:solidFill>
                  <a:srgbClr val="000000"/>
                </a:solidFill>
                <a:latin typeface="+mj-ea"/>
                <a:ea typeface="+mj-ea"/>
              </a:rPr>
              <a:t>（</a:t>
            </a:r>
            <a:r>
              <a:rPr lang="ja-JP" sz="900" dirty="0">
                <a:solidFill>
                  <a:srgbClr val="000000"/>
                </a:solidFill>
                <a:latin typeface="+mj-ea"/>
                <a:ea typeface="+mj-ea"/>
              </a:rPr>
              <a:t>作文・面接《日・英》</a:t>
            </a:r>
            <a:r>
              <a:rPr lang="ja-JP" altLang="en-US" sz="900" dirty="0">
                <a:solidFill>
                  <a:srgbClr val="000000"/>
                </a:solidFill>
                <a:latin typeface="+mj-ea"/>
                <a:ea typeface="+mj-ea"/>
              </a:rPr>
              <a:t>）</a:t>
            </a:r>
            <a:r>
              <a:rPr lang="en-US" sz="900" dirty="0">
                <a:solidFill>
                  <a:srgbClr val="000000"/>
                </a:solidFill>
                <a:latin typeface="+mj-ea"/>
                <a:ea typeface="+mj-ea"/>
              </a:rPr>
              <a:t> </a:t>
            </a:r>
            <a:r>
              <a:rPr lang="ja-JP" sz="900" dirty="0">
                <a:solidFill>
                  <a:srgbClr val="000000"/>
                </a:solidFill>
                <a:latin typeface="+mj-ea"/>
                <a:ea typeface="+mj-ea"/>
              </a:rPr>
              <a:t>→</a:t>
            </a:r>
            <a:r>
              <a:rPr lang="en-US" sz="900" dirty="0">
                <a:solidFill>
                  <a:srgbClr val="000000"/>
                </a:solidFill>
                <a:latin typeface="+mj-ea"/>
                <a:ea typeface="+mj-ea"/>
              </a:rPr>
              <a:t> </a:t>
            </a:r>
            <a:r>
              <a:rPr lang="ja-JP" altLang="en-US" sz="900" dirty="0">
                <a:solidFill>
                  <a:srgbClr val="000000"/>
                </a:solidFill>
                <a:latin typeface="+mj-ea"/>
                <a:ea typeface="+mj-ea"/>
              </a:rPr>
              <a:t>（７</a:t>
            </a:r>
            <a:r>
              <a:rPr lang="ja-JP" sz="900" dirty="0">
                <a:solidFill>
                  <a:srgbClr val="000000"/>
                </a:solidFill>
                <a:latin typeface="+mj-ea"/>
                <a:ea typeface="+mj-ea"/>
              </a:rPr>
              <a:t>月</a:t>
            </a:r>
            <a:r>
              <a:rPr lang="ja-JP" altLang="en-US" sz="900" dirty="0">
                <a:solidFill>
                  <a:srgbClr val="000000"/>
                </a:solidFill>
                <a:latin typeface="+mj-ea"/>
                <a:ea typeface="+mj-ea"/>
              </a:rPr>
              <a:t>）</a:t>
            </a:r>
            <a:r>
              <a:rPr lang="ja-JP" sz="900" dirty="0">
                <a:solidFill>
                  <a:srgbClr val="000000"/>
                </a:solidFill>
                <a:latin typeface="+mj-ea"/>
                <a:ea typeface="+mj-ea"/>
              </a:rPr>
              <a:t>事前連絡会 →</a:t>
            </a:r>
            <a:r>
              <a:rPr lang="en-US" altLang="ja-JP" sz="900" dirty="0">
                <a:solidFill>
                  <a:srgbClr val="000000"/>
                </a:solidFill>
                <a:latin typeface="+mj-ea"/>
                <a:ea typeface="+mj-ea"/>
              </a:rPr>
              <a:t> (</a:t>
            </a:r>
            <a:r>
              <a:rPr lang="ja-JP" altLang="en-US" sz="900" dirty="0">
                <a:solidFill>
                  <a:srgbClr val="000000"/>
                </a:solidFill>
                <a:latin typeface="+mj-ea"/>
                <a:ea typeface="+mj-ea"/>
              </a:rPr>
              <a:t>９月以降</a:t>
            </a:r>
            <a:r>
              <a:rPr lang="en-US" altLang="ja-JP" sz="900" dirty="0">
                <a:solidFill>
                  <a:srgbClr val="000000"/>
                </a:solidFill>
                <a:latin typeface="+mj-ea"/>
                <a:ea typeface="+mj-ea"/>
              </a:rPr>
              <a:t>)</a:t>
            </a:r>
            <a:r>
              <a:rPr lang="ja-JP" altLang="en-US" sz="900" dirty="0">
                <a:solidFill>
                  <a:srgbClr val="000000"/>
                </a:solidFill>
                <a:latin typeface="+mj-ea"/>
                <a:ea typeface="+mj-ea"/>
              </a:rPr>
              <a:t>公開授業</a:t>
            </a:r>
            <a:endParaRPr lang="ja-JP" sz="1000" kern="100" dirty="0">
              <a:solidFill>
                <a:srgbClr val="000000"/>
              </a:solidFill>
              <a:effectLst/>
              <a:latin typeface="+mj-ea"/>
              <a:ea typeface="+mj-ea"/>
              <a:cs typeface="Times New Roman"/>
            </a:endParaRPr>
          </a:p>
          <a:p>
            <a:pPr algn="l" defTabSz="180000">
              <a:spcAft>
                <a:spcPts val="0"/>
              </a:spcAft>
            </a:pPr>
            <a:r>
              <a:rPr lang="en-US" sz="1000" kern="100" dirty="0">
                <a:solidFill>
                  <a:srgbClr val="000000"/>
                </a:solidFill>
                <a:effectLst/>
                <a:ea typeface="ＭＳ 明朝"/>
                <a:cs typeface="Times New Roman"/>
              </a:rPr>
              <a:t> </a:t>
            </a:r>
            <a:endParaRPr lang="ja-JP" sz="1000" kern="100" dirty="0">
              <a:effectLst/>
              <a:ea typeface="ＭＳ 明朝"/>
              <a:cs typeface="Times New Roman"/>
            </a:endParaRPr>
          </a:p>
        </p:txBody>
      </p:sp>
      <p:sp>
        <p:nvSpPr>
          <p:cNvPr id="5" name="テキスト ボックス 4"/>
          <p:cNvSpPr txBox="1"/>
          <p:nvPr/>
        </p:nvSpPr>
        <p:spPr>
          <a:xfrm>
            <a:off x="275826" y="5278366"/>
            <a:ext cx="6306349" cy="3372718"/>
          </a:xfrm>
          <a:prstGeom prst="rect">
            <a:avLst/>
          </a:prstGeom>
          <a:noFill/>
        </p:spPr>
        <p:txBody>
          <a:bodyPr wrap="square" rtlCol="0">
            <a:spAutoFit/>
          </a:bodyPr>
          <a:lstStyle/>
          <a:p>
            <a:pPr>
              <a:spcAft>
                <a:spcPts val="500"/>
              </a:spcAft>
            </a:pPr>
            <a:r>
              <a:rPr lang="ja-JP" altLang="ja-JP" sz="1000" b="1" kern="100" dirty="0">
                <a:latin typeface="+mj-ea"/>
                <a:ea typeface="+mj-ea"/>
                <a:cs typeface="Times New Roman"/>
              </a:rPr>
              <a:t>《大学での</a:t>
            </a:r>
            <a:r>
              <a:rPr lang="en-US" altLang="ja-JP" sz="1000" b="1" kern="100" dirty="0">
                <a:latin typeface="+mj-ea"/>
                <a:ea typeface="+mj-ea"/>
                <a:cs typeface="Times New Roman"/>
              </a:rPr>
              <a:t>TESOL</a:t>
            </a:r>
            <a:r>
              <a:rPr lang="en-US" altLang="ja-JP" sz="700" b="1" kern="100" dirty="0">
                <a:latin typeface="+mj-ea"/>
                <a:ea typeface="+mj-ea"/>
                <a:cs typeface="Times New Roman"/>
              </a:rPr>
              <a:t>※</a:t>
            </a:r>
            <a:r>
              <a:rPr lang="ja-JP" altLang="ja-JP" sz="1000" b="1" kern="100" dirty="0">
                <a:latin typeface="+mj-ea"/>
                <a:ea typeface="+mj-ea"/>
                <a:cs typeface="Times New Roman"/>
              </a:rPr>
              <a:t>研修について》</a:t>
            </a:r>
            <a:r>
              <a:rPr lang="ja-JP" altLang="en-US" sz="1000" b="1" kern="100" dirty="0">
                <a:latin typeface="+mj-ea"/>
                <a:ea typeface="+mj-ea"/>
                <a:cs typeface="Times New Roman"/>
              </a:rPr>
              <a:t>　</a:t>
            </a:r>
            <a:r>
              <a:rPr lang="en-US" altLang="ja-JP" sz="1000" kern="100" dirty="0">
                <a:latin typeface="+mj-ea"/>
                <a:ea typeface="+mj-ea"/>
                <a:cs typeface="Times New Roman"/>
              </a:rPr>
              <a:t>※TESOL</a:t>
            </a:r>
            <a:r>
              <a:rPr lang="ja-JP" altLang="en-US" sz="1000" kern="100" dirty="0">
                <a:latin typeface="+mj-ea"/>
                <a:ea typeface="+mj-ea"/>
                <a:cs typeface="Times New Roman"/>
              </a:rPr>
              <a:t>：英語を母語としない人に英語を教える英語教授法</a:t>
            </a:r>
            <a:endParaRPr lang="ja-JP" altLang="ja-JP" sz="1000" b="1" kern="100" dirty="0">
              <a:latin typeface="+mj-ea"/>
              <a:ea typeface="+mj-ea"/>
              <a:cs typeface="Times New Roman"/>
            </a:endParaRPr>
          </a:p>
          <a:p>
            <a:pPr marL="171450" lvl="0" indent="-171450">
              <a:buFont typeface="Wingdings" panose="05000000000000000000" pitchFamily="2" charset="2"/>
              <a:buChar char="l"/>
            </a:pPr>
            <a:r>
              <a:rPr lang="ja-JP" altLang="en-US" sz="1000" kern="100" dirty="0">
                <a:latin typeface="+mj-ea"/>
                <a:ea typeface="+mj-ea"/>
                <a:cs typeface="Times New Roman"/>
              </a:rPr>
              <a:t>「教科書に載っているから」ではなく、「なぜこの学習者にこの文法が必要なのか」一つ一つの項目ごとに教える理由を考える。それには学習者の個々の背景知識や想像力が必要。そして学習者の特徴に合わせて教えることも重要。　</a:t>
            </a:r>
            <a:endParaRPr lang="en-US" altLang="ja-JP" sz="1000" kern="100" dirty="0">
              <a:latin typeface="+mj-ea"/>
              <a:ea typeface="+mj-ea"/>
              <a:cs typeface="Times New Roman"/>
            </a:endParaRPr>
          </a:p>
          <a:p>
            <a:pPr lvl="0" algn="r"/>
            <a:endParaRPr lang="en-US" altLang="ja-JP" sz="1000" kern="100" dirty="0">
              <a:latin typeface="+mj-ea"/>
              <a:ea typeface="+mj-ea"/>
              <a:cs typeface="Times New Roman"/>
            </a:endParaRPr>
          </a:p>
          <a:p>
            <a:pPr marL="171450" indent="-171450">
              <a:buFont typeface="Wingdings" panose="05000000000000000000" pitchFamily="2" charset="2"/>
              <a:buChar char="l"/>
            </a:pPr>
            <a:r>
              <a:rPr lang="ja-JP" altLang="en-US" sz="1000" kern="100" dirty="0">
                <a:latin typeface="+mj-ea"/>
                <a:ea typeface="+mj-ea"/>
                <a:cs typeface="Times New Roman"/>
              </a:rPr>
              <a:t>４技能（聞く（リスニング）、話す（スピーキング）、読む（リーディング）、書く（ライティング））を教える際に、コミュニカティブに授業を進めるためには、どのような質問や確認の投げかけ方が生徒の学びに効果的かということが最後まで一貫した内容だった。</a:t>
            </a:r>
            <a:endParaRPr lang="en-US" altLang="ja-JP" sz="1000" kern="100" dirty="0">
              <a:latin typeface="+mj-ea"/>
              <a:ea typeface="+mj-ea"/>
              <a:cs typeface="Times New Roman"/>
            </a:endParaRPr>
          </a:p>
          <a:p>
            <a:pPr marL="171450" indent="-171450">
              <a:buFont typeface="Wingdings" panose="05000000000000000000" pitchFamily="2" charset="2"/>
              <a:buChar char="l"/>
            </a:pPr>
            <a:endParaRPr lang="en-US" altLang="ja-JP" sz="1000" kern="100" dirty="0">
              <a:latin typeface="+mj-ea"/>
              <a:ea typeface="+mj-ea"/>
              <a:cs typeface="Times New Roman"/>
            </a:endParaRPr>
          </a:p>
          <a:p>
            <a:pPr marL="171450" indent="-171450">
              <a:buFont typeface="Wingdings" panose="05000000000000000000" pitchFamily="2" charset="2"/>
              <a:buChar char="l"/>
            </a:pPr>
            <a:r>
              <a:rPr lang="ja-JP" altLang="en-US" sz="1000" kern="100" dirty="0">
                <a:latin typeface="+mj-ea"/>
                <a:ea typeface="+mj-ea"/>
                <a:cs typeface="Times New Roman"/>
              </a:rPr>
              <a:t>授業の趣旨は、効果的な英語でのコミュニカティブアプローチについて。教員は常に生徒たちに考えさせて発言させたり、自分たちで答えを導き出させたりすることが求められていると学んだ。</a:t>
            </a:r>
            <a:endParaRPr lang="en-US" altLang="ja-JP" sz="1000" kern="100" dirty="0">
              <a:latin typeface="+mj-ea"/>
              <a:ea typeface="+mj-ea"/>
              <a:cs typeface="Times New Roman"/>
            </a:endParaRPr>
          </a:p>
          <a:p>
            <a:pPr marL="171450" indent="-171450">
              <a:buFont typeface="Wingdings" panose="05000000000000000000" pitchFamily="2" charset="2"/>
              <a:buChar char="l"/>
            </a:pPr>
            <a:endParaRPr lang="en-US" altLang="ja-JP" sz="1000" kern="100" dirty="0">
              <a:latin typeface="+mj-ea"/>
              <a:ea typeface="+mj-ea"/>
              <a:cs typeface="Times New Roman"/>
            </a:endParaRPr>
          </a:p>
          <a:p>
            <a:pPr marL="171450" indent="-171450">
              <a:buFont typeface="Wingdings" panose="05000000000000000000" pitchFamily="2" charset="2"/>
              <a:buChar char="l"/>
            </a:pPr>
            <a:r>
              <a:rPr lang="ja-JP" altLang="en-US" sz="1000" kern="100" dirty="0">
                <a:latin typeface="+mj-ea"/>
                <a:ea typeface="+mj-ea"/>
                <a:cs typeface="Times New Roman"/>
              </a:rPr>
              <a:t>効果的なフィードバックについて学んだ。まずは生徒本人が自分の英語の活動を振り返り、現在地を確認。そして、更に力を伸ばすために次のステップを考える。教員と学習者が共働し、学習者が到達点と比べて今どこにいるか確認。現在地の確認ができたら</a:t>
            </a:r>
            <a:r>
              <a:rPr lang="en-US" altLang="ja-JP" sz="1000" kern="100" dirty="0">
                <a:latin typeface="+mj-ea"/>
                <a:ea typeface="+mj-ea"/>
                <a:cs typeface="Times New Roman"/>
              </a:rPr>
              <a:t>Feedback</a:t>
            </a:r>
            <a:r>
              <a:rPr lang="en-US" altLang="ja-JP" sz="700" kern="100" dirty="0">
                <a:latin typeface="+mj-ea"/>
                <a:ea typeface="+mj-ea"/>
                <a:cs typeface="Times New Roman"/>
              </a:rPr>
              <a:t>※</a:t>
            </a:r>
            <a:r>
              <a:rPr lang="ja-JP" altLang="en-US" sz="1000" kern="100" dirty="0">
                <a:latin typeface="+mj-ea"/>
                <a:ea typeface="+mj-ea"/>
                <a:cs typeface="Times New Roman"/>
              </a:rPr>
              <a:t>と</a:t>
            </a:r>
            <a:r>
              <a:rPr lang="en-US" altLang="ja-JP" sz="1000" kern="100" dirty="0">
                <a:latin typeface="+mj-ea"/>
                <a:ea typeface="+mj-ea"/>
                <a:cs typeface="Times New Roman"/>
              </a:rPr>
              <a:t>Feed-Forward</a:t>
            </a:r>
            <a:r>
              <a:rPr lang="en-US" altLang="ja-JP" sz="700" kern="100" dirty="0">
                <a:latin typeface="+mj-ea"/>
                <a:ea typeface="+mj-ea"/>
                <a:cs typeface="Times New Roman"/>
              </a:rPr>
              <a:t>※</a:t>
            </a:r>
            <a:r>
              <a:rPr lang="ja-JP" altLang="en-US" sz="1000" kern="100" dirty="0">
                <a:latin typeface="+mj-ea"/>
                <a:ea typeface="+mj-ea"/>
                <a:cs typeface="Times New Roman"/>
              </a:rPr>
              <a:t>についてより深く考える。</a:t>
            </a:r>
            <a:br>
              <a:rPr lang="en-US" altLang="ja-JP" sz="1000" kern="100" dirty="0">
                <a:latin typeface="+mj-ea"/>
                <a:ea typeface="+mj-ea"/>
                <a:cs typeface="Times New Roman"/>
              </a:rPr>
            </a:br>
            <a:r>
              <a:rPr lang="en-US" altLang="ja-JP" sz="900" kern="100" dirty="0">
                <a:latin typeface="+mj-ea"/>
                <a:ea typeface="+mj-ea"/>
                <a:cs typeface="Times New Roman"/>
              </a:rPr>
              <a:t>※”Feedback”:</a:t>
            </a:r>
            <a:r>
              <a:rPr lang="ja-JP" altLang="en-US" sz="900" kern="100" dirty="0">
                <a:latin typeface="+mj-ea"/>
                <a:ea typeface="+mj-ea"/>
                <a:cs typeface="Times New Roman"/>
              </a:rPr>
              <a:t>今の状況とこれまでの状況との比較。　 </a:t>
            </a:r>
            <a:r>
              <a:rPr lang="en-US" altLang="ja-JP" sz="900" kern="100" dirty="0">
                <a:latin typeface="+mj-ea"/>
                <a:ea typeface="+mj-ea"/>
                <a:cs typeface="Times New Roman"/>
              </a:rPr>
              <a:t>”Feed-Forward”:</a:t>
            </a:r>
            <a:r>
              <a:rPr lang="ja-JP" altLang="en-US" sz="900" kern="100" dirty="0">
                <a:latin typeface="+mj-ea"/>
                <a:ea typeface="+mj-ea"/>
                <a:cs typeface="Times New Roman"/>
              </a:rPr>
              <a:t>現在地からの次のステップへの説明、道しる</a:t>
            </a:r>
            <a:r>
              <a:rPr lang="ja-JP" altLang="en-US" sz="900" kern="100" dirty="0" err="1">
                <a:latin typeface="+mj-ea"/>
                <a:ea typeface="+mj-ea"/>
                <a:cs typeface="Times New Roman"/>
              </a:rPr>
              <a:t>べ</a:t>
            </a:r>
            <a:r>
              <a:rPr lang="ja-JP" altLang="en-US" sz="900" kern="100" dirty="0">
                <a:latin typeface="+mj-ea"/>
                <a:ea typeface="+mj-ea"/>
                <a:cs typeface="Times New Roman"/>
              </a:rPr>
              <a:t>。</a:t>
            </a:r>
            <a:endParaRPr lang="en-US" altLang="ja-JP" sz="900" kern="100" dirty="0">
              <a:latin typeface="+mj-ea"/>
              <a:ea typeface="+mj-ea"/>
              <a:cs typeface="Times New Roman"/>
            </a:endParaRPr>
          </a:p>
          <a:p>
            <a:pPr marL="171450" indent="-171450">
              <a:buFont typeface="Wingdings" panose="05000000000000000000" pitchFamily="2" charset="2"/>
              <a:buChar char="l"/>
            </a:pPr>
            <a:endParaRPr lang="en-US" altLang="ja-JP" sz="1000" kern="100" dirty="0">
              <a:latin typeface="+mj-ea"/>
              <a:ea typeface="+mj-ea"/>
              <a:cs typeface="Times New Roman"/>
            </a:endParaRPr>
          </a:p>
          <a:p>
            <a:pPr marL="171450" indent="-171450">
              <a:buFont typeface="Wingdings" panose="05000000000000000000" pitchFamily="2" charset="2"/>
              <a:buChar char="l"/>
            </a:pPr>
            <a:r>
              <a:rPr lang="ja-JP" altLang="en-US" sz="1000" kern="100" dirty="0">
                <a:latin typeface="+mj-ea"/>
                <a:ea typeface="+mj-ea"/>
                <a:cs typeface="Times New Roman"/>
              </a:rPr>
              <a:t>授業において、教師から生徒へ質問を投げかけることは非常に重要。授業では、具体的な質問の例や質問をするタイミング、頻度などについて議論した。中でも、活動内容を説明したあと、生徒にこれから何をすればよいのかを確認させるための質問である</a:t>
            </a:r>
            <a:r>
              <a:rPr lang="en-US" altLang="ja-JP" sz="1000" kern="100" dirty="0">
                <a:latin typeface="+mj-ea"/>
                <a:ea typeface="+mj-ea"/>
                <a:cs typeface="Times New Roman"/>
              </a:rPr>
              <a:t>checking question</a:t>
            </a:r>
            <a:r>
              <a:rPr lang="ja-JP" altLang="en-US" sz="1000" kern="100" dirty="0">
                <a:latin typeface="+mj-ea"/>
                <a:ea typeface="+mj-ea"/>
                <a:cs typeface="Times New Roman"/>
              </a:rPr>
              <a:t>は、生徒が教師の指示を聞くだけでなく、自分のこれからの行動を自分の言葉で確認することができる上、活動内容を理解していなかった生徒も他の生徒の回答を聞いて把握することができる、加えて、教員も生徒たちがこれから行う活動内容を把握しているかどうかの確認をすることができるため、とても有効。</a:t>
            </a:r>
            <a:endParaRPr lang="en-US" altLang="ja-JP" sz="1000" kern="100" dirty="0">
              <a:latin typeface="+mj-ea"/>
              <a:ea typeface="+mj-ea"/>
              <a:cs typeface="Times New Roman"/>
            </a:endParaRPr>
          </a:p>
        </p:txBody>
      </p:sp>
      <p:sp>
        <p:nvSpPr>
          <p:cNvPr id="23" name="テキスト ボックス 22"/>
          <p:cNvSpPr txBox="1"/>
          <p:nvPr/>
        </p:nvSpPr>
        <p:spPr>
          <a:xfrm>
            <a:off x="275826" y="1158680"/>
            <a:ext cx="6306349" cy="707886"/>
          </a:xfrm>
          <a:prstGeom prst="rect">
            <a:avLst/>
          </a:prstGeom>
          <a:noFill/>
        </p:spPr>
        <p:txBody>
          <a:bodyPr wrap="square" rtlCol="0">
            <a:spAutoFit/>
          </a:bodyPr>
          <a:lstStyle/>
          <a:p>
            <a:r>
              <a:rPr kumimoji="1" lang="ja-JP" altLang="en-US" sz="1000" kern="100" dirty="0">
                <a:solidFill>
                  <a:srgbClr val="000000"/>
                </a:solidFill>
                <a:latin typeface="+mj-ea"/>
                <a:ea typeface="+mj-ea"/>
                <a:cs typeface="Times New Roman"/>
              </a:rPr>
              <a:t>　大阪府とクイーンズランド州は昭和</a:t>
            </a:r>
            <a:r>
              <a:rPr kumimoji="1" lang="en-US" altLang="ja-JP" sz="1000" kern="100" dirty="0">
                <a:solidFill>
                  <a:srgbClr val="000000"/>
                </a:solidFill>
                <a:latin typeface="+mj-ea"/>
                <a:ea typeface="+mj-ea"/>
                <a:cs typeface="Times New Roman"/>
              </a:rPr>
              <a:t>63</a:t>
            </a:r>
            <a:r>
              <a:rPr kumimoji="1" lang="ja-JP" altLang="en-US" sz="1000" kern="100" dirty="0">
                <a:solidFill>
                  <a:srgbClr val="000000"/>
                </a:solidFill>
                <a:latin typeface="+mj-ea"/>
                <a:ea typeface="+mj-ea"/>
                <a:cs typeface="Times New Roman"/>
              </a:rPr>
              <a:t>年の友好提携以来、青少年や教育分野などにおいて交流を行ってきました。その一環として、平成</a:t>
            </a:r>
            <a:r>
              <a:rPr kumimoji="1" lang="en-US" altLang="ja-JP" sz="1000" kern="100" dirty="0">
                <a:solidFill>
                  <a:srgbClr val="000000"/>
                </a:solidFill>
                <a:latin typeface="+mj-ea"/>
                <a:ea typeface="+mj-ea"/>
                <a:cs typeface="Times New Roman"/>
              </a:rPr>
              <a:t>17</a:t>
            </a:r>
            <a:r>
              <a:rPr kumimoji="1" lang="ja-JP" altLang="en-US" sz="1000" kern="100" dirty="0">
                <a:solidFill>
                  <a:srgbClr val="000000"/>
                </a:solidFill>
                <a:latin typeface="+mj-ea"/>
                <a:ea typeface="+mj-ea"/>
                <a:cs typeface="Times New Roman"/>
              </a:rPr>
              <a:t>年から府立学校の英語科教諭を対象に</a:t>
            </a:r>
            <a:r>
              <a:rPr kumimoji="1" lang="ja-JP" altLang="en-US" sz="1000" kern="100">
                <a:solidFill>
                  <a:srgbClr val="000000"/>
                </a:solidFill>
                <a:latin typeface="+mj-ea"/>
                <a:ea typeface="+mj-ea"/>
                <a:cs typeface="Times New Roman"/>
              </a:rPr>
              <a:t>、クイーンズランド州内の大学</a:t>
            </a:r>
            <a:r>
              <a:rPr kumimoji="1" lang="ja-JP" altLang="en-US" sz="1000" kern="100" dirty="0">
                <a:solidFill>
                  <a:srgbClr val="000000"/>
                </a:solidFill>
                <a:latin typeface="+mj-ea"/>
                <a:ea typeface="+mj-ea"/>
                <a:cs typeface="Times New Roman"/>
              </a:rPr>
              <a:t>が実施する英語指導法研修への参加プログラムを行っています。今年度は５名の先生方にご参加いただきました。先生方の研修報告の一部を抜粋・要約してご紹介いたします。</a:t>
            </a:r>
          </a:p>
        </p:txBody>
      </p:sp>
    </p:spTree>
    <p:extLst>
      <p:ext uri="{BB962C8B-B14F-4D97-AF65-F5344CB8AC3E}">
        <p14:creationId xmlns:p14="http://schemas.microsoft.com/office/powerpoint/2010/main" val="782290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275826" y="323528"/>
            <a:ext cx="6306349" cy="8132996"/>
          </a:xfrm>
          <a:prstGeom prst="rect">
            <a:avLst/>
          </a:prstGeom>
          <a:noFill/>
        </p:spPr>
        <p:txBody>
          <a:bodyPr wrap="square" rtlCol="0">
            <a:spAutoFit/>
          </a:bodyPr>
          <a:lstStyle/>
          <a:p>
            <a:pPr>
              <a:spcAft>
                <a:spcPts val="500"/>
              </a:spcAft>
            </a:pPr>
            <a:r>
              <a:rPr lang="ja-JP" altLang="ja-JP" sz="1000" b="1" kern="100" dirty="0">
                <a:solidFill>
                  <a:srgbClr val="000000"/>
                </a:solidFill>
                <a:latin typeface="+mj-ea"/>
                <a:ea typeface="+mj-ea"/>
                <a:cs typeface="Times New Roman"/>
              </a:rPr>
              <a:t>《</a:t>
            </a:r>
            <a:r>
              <a:rPr lang="ja-JP" altLang="en-US" sz="1000" b="1" kern="100" dirty="0">
                <a:solidFill>
                  <a:srgbClr val="000000"/>
                </a:solidFill>
                <a:latin typeface="+mj-ea"/>
                <a:ea typeface="+mj-ea"/>
                <a:cs typeface="Times New Roman"/>
              </a:rPr>
              <a:t>クイーンズランド</a:t>
            </a:r>
            <a:r>
              <a:rPr lang="ja-JP" altLang="ja-JP" sz="1000" b="1" kern="100" dirty="0">
                <a:solidFill>
                  <a:srgbClr val="000000"/>
                </a:solidFill>
                <a:latin typeface="+mj-ea"/>
                <a:ea typeface="+mj-ea"/>
                <a:cs typeface="Times New Roman"/>
              </a:rPr>
              <a:t>州の学校訪問》</a:t>
            </a:r>
            <a:endParaRPr lang="en-US" altLang="ja-JP" sz="1000" b="1" kern="100" dirty="0">
              <a:solidFill>
                <a:srgbClr val="000000"/>
              </a:solidFill>
              <a:latin typeface="+mj-ea"/>
              <a:ea typeface="+mj-ea"/>
              <a:cs typeface="Times New Roman"/>
            </a:endParaRPr>
          </a:p>
          <a:p>
            <a:pPr marL="171450" indent="-171450">
              <a:buFont typeface="Wingdings" panose="05000000000000000000" pitchFamily="2" charset="2"/>
              <a:buChar char="l"/>
            </a:pPr>
            <a:r>
              <a:rPr lang="ja-JP" altLang="en-US" sz="1000" kern="100" dirty="0">
                <a:solidFill>
                  <a:srgbClr val="000000"/>
                </a:solidFill>
                <a:latin typeface="+mj-ea"/>
                <a:ea typeface="+mj-ea"/>
                <a:cs typeface="Times New Roman"/>
              </a:rPr>
              <a:t>授業の生徒数は多くても</a:t>
            </a:r>
            <a:r>
              <a:rPr lang="en-US" altLang="ja-JP" sz="1000" kern="100" dirty="0">
                <a:solidFill>
                  <a:srgbClr val="000000"/>
                </a:solidFill>
                <a:latin typeface="+mj-ea"/>
                <a:ea typeface="+mj-ea"/>
                <a:cs typeface="Times New Roman"/>
              </a:rPr>
              <a:t>20</a:t>
            </a:r>
            <a:r>
              <a:rPr lang="ja-JP" altLang="en-US" sz="1000" kern="100" dirty="0">
                <a:solidFill>
                  <a:srgbClr val="000000"/>
                </a:solidFill>
                <a:latin typeface="+mj-ea"/>
                <a:ea typeface="+mj-ea"/>
                <a:cs typeface="Times New Roman"/>
              </a:rPr>
              <a:t>名程度、見学した４クラス中３クラスの授業に複数の教員が関わっていた。支援担当のスーパーバイザーからの説明では、支援担当職員は５名で母語が英語でない生徒への通訳を含む学習支援など多岐に渡った支援がなされていた。</a:t>
            </a:r>
            <a:endParaRPr lang="en-US" altLang="ja-JP" sz="1000" kern="100" dirty="0">
              <a:solidFill>
                <a:srgbClr val="000000"/>
              </a:solidFill>
              <a:latin typeface="+mj-ea"/>
              <a:ea typeface="+mj-ea"/>
              <a:cs typeface="Times New Roman"/>
            </a:endParaRPr>
          </a:p>
          <a:p>
            <a:pPr marL="171450" indent="-171450">
              <a:buFont typeface="Wingdings" panose="05000000000000000000" pitchFamily="2" charset="2"/>
              <a:buChar char="l"/>
            </a:pPr>
            <a:endParaRPr lang="en-US" altLang="zh-TW" sz="1000" kern="100" dirty="0">
              <a:solidFill>
                <a:srgbClr val="000000"/>
              </a:solidFill>
              <a:latin typeface="+mj-ea"/>
              <a:ea typeface="+mj-ea"/>
              <a:cs typeface="Times New Roman"/>
            </a:endParaRPr>
          </a:p>
          <a:p>
            <a:pPr marL="171450" lvl="0" indent="-171450">
              <a:buFont typeface="Wingdings" panose="05000000000000000000" pitchFamily="2" charset="2"/>
              <a:buChar char="l"/>
            </a:pPr>
            <a:r>
              <a:rPr lang="ja-JP" altLang="en-US" sz="1000" kern="100" dirty="0">
                <a:solidFill>
                  <a:srgbClr val="000000"/>
                </a:solidFill>
                <a:latin typeface="+mj-ea"/>
                <a:ea typeface="+mj-ea"/>
                <a:cs typeface="Times New Roman"/>
              </a:rPr>
              <a:t>先生の言うことを自身のパソコンを使って入力している生徒もいれば、ノートを取っている生徒もおり、さらには何もしていないように見える生徒もいて驚いたが、何もしていないように見える生徒が積極的に質問に答えている姿を見て、それぞれの特性にあった学び方を学校全体で保証していることが推測できた。</a:t>
            </a:r>
            <a:endParaRPr lang="en-US" altLang="ja-JP" sz="1000" kern="100" dirty="0">
              <a:solidFill>
                <a:srgbClr val="000000"/>
              </a:solidFill>
              <a:latin typeface="+mj-ea"/>
              <a:ea typeface="+mj-ea"/>
              <a:cs typeface="Times New Roman"/>
            </a:endParaRPr>
          </a:p>
          <a:p>
            <a:pPr marL="171450" lvl="0" indent="-171450">
              <a:buFont typeface="Wingdings" panose="05000000000000000000" pitchFamily="2" charset="2"/>
              <a:buChar char="l"/>
            </a:pPr>
            <a:endParaRPr lang="en-US" altLang="zh-TW" sz="1000" kern="100" dirty="0">
              <a:solidFill>
                <a:srgbClr val="000000"/>
              </a:solidFill>
              <a:latin typeface="+mj-ea"/>
              <a:ea typeface="+mj-ea"/>
              <a:cs typeface="Times New Roman"/>
            </a:endParaRPr>
          </a:p>
          <a:p>
            <a:pPr marL="171450" lvl="0" indent="-171450">
              <a:buFont typeface="Wingdings" panose="05000000000000000000" pitchFamily="2" charset="2"/>
              <a:buChar char="l"/>
            </a:pPr>
            <a:r>
              <a:rPr lang="ja-JP" altLang="en-US" sz="1000" kern="100" dirty="0">
                <a:solidFill>
                  <a:srgbClr val="000000"/>
                </a:solidFill>
                <a:latin typeface="+mj-ea"/>
                <a:ea typeface="+mj-ea"/>
                <a:cs typeface="Times New Roman"/>
              </a:rPr>
              <a:t>訪問した２校には、教員にアドバイスを与える専門スタッフが常駐しており、授業改善のための授業見学と研究協議を頻繁に行っていた。研究協議では、専門スタッフから教授法に関する専門的な知識や技術に基づいたアドバイスが受けられる。授業を行った教師、見学した教師のどちらにとっても授業力を向上させるための貴重な協議会になっていた。</a:t>
            </a:r>
            <a:br>
              <a:rPr lang="en-US" altLang="ja-JP" sz="1000" kern="100" dirty="0">
                <a:solidFill>
                  <a:srgbClr val="000000"/>
                </a:solidFill>
                <a:latin typeface="+mj-ea"/>
                <a:ea typeface="+mj-ea"/>
                <a:cs typeface="Times New Roman"/>
              </a:rPr>
            </a:br>
            <a:endParaRPr lang="en-US" altLang="zh-TW" sz="1000" kern="100" dirty="0">
              <a:solidFill>
                <a:srgbClr val="000000"/>
              </a:solidFill>
              <a:latin typeface="+mj-ea"/>
              <a:ea typeface="+mj-ea"/>
              <a:cs typeface="Times New Roman"/>
            </a:endParaRPr>
          </a:p>
          <a:p>
            <a:pPr lvl="0">
              <a:spcAft>
                <a:spcPts val="500"/>
              </a:spcAft>
            </a:pPr>
            <a:r>
              <a:rPr lang="en-US" altLang="ja-JP" sz="1000" b="1" kern="100" dirty="0">
                <a:solidFill>
                  <a:srgbClr val="000000"/>
                </a:solidFill>
                <a:latin typeface="+mj-ea"/>
                <a:ea typeface="+mj-ea"/>
                <a:cs typeface="Times New Roman"/>
              </a:rPr>
              <a:t>《</a:t>
            </a:r>
            <a:r>
              <a:rPr lang="ja-JP" altLang="en-US" sz="1000" b="1" kern="100" dirty="0">
                <a:solidFill>
                  <a:srgbClr val="000000"/>
                </a:solidFill>
                <a:latin typeface="+mj-ea"/>
                <a:ea typeface="+mj-ea"/>
                <a:cs typeface="Times New Roman"/>
              </a:rPr>
              <a:t>ホームビジット</a:t>
            </a:r>
            <a:r>
              <a:rPr lang="en-US" altLang="ja-JP" sz="1000" b="1" kern="100" dirty="0">
                <a:solidFill>
                  <a:srgbClr val="000000"/>
                </a:solidFill>
                <a:latin typeface="+mj-ea"/>
                <a:ea typeface="+mj-ea"/>
                <a:cs typeface="Times New Roman"/>
              </a:rPr>
              <a:t>》</a:t>
            </a:r>
          </a:p>
          <a:p>
            <a:pPr marL="171450" lvl="0" indent="-171450">
              <a:buFont typeface="Wingdings" panose="05000000000000000000" pitchFamily="2" charset="2"/>
              <a:buChar char="l"/>
              <a:tabLst>
                <a:tab pos="4572000" algn="l"/>
              </a:tabLst>
            </a:pPr>
            <a:r>
              <a:rPr lang="ja-JP" altLang="en-US" sz="1000" kern="100" dirty="0">
                <a:solidFill>
                  <a:srgbClr val="000000"/>
                </a:solidFill>
                <a:latin typeface="+mj-ea"/>
                <a:ea typeface="+mj-ea"/>
                <a:cs typeface="Times New Roman"/>
              </a:rPr>
              <a:t>ブリスベン郊外に住む５人家族のお宅にお邪魔した。お母様は小学校で日本語を教えておられ、日本への留学経験もあるとのこと。ご自身が語学の教員であるとのことで共通の話題も多く、英語の授業で役立てばと現地の広告や無料の雑誌などを集めておいてくださり、お土産として持たせてくださった。</a:t>
            </a:r>
            <a:endParaRPr lang="en-US" altLang="ja-JP" sz="1000" kern="100" dirty="0">
              <a:solidFill>
                <a:srgbClr val="000000"/>
              </a:solidFill>
              <a:latin typeface="+mj-ea"/>
              <a:ea typeface="+mj-ea"/>
              <a:cs typeface="Times New Roman"/>
            </a:endParaRPr>
          </a:p>
          <a:p>
            <a:pPr marL="171450" lvl="0" indent="-171450">
              <a:buFont typeface="Wingdings" panose="05000000000000000000" pitchFamily="2" charset="2"/>
              <a:buChar char="l"/>
              <a:tabLst>
                <a:tab pos="4572000" algn="l"/>
              </a:tabLst>
            </a:pPr>
            <a:endParaRPr lang="en-US" altLang="ja-JP" sz="1000" kern="100" dirty="0">
              <a:solidFill>
                <a:srgbClr val="000000"/>
              </a:solidFill>
              <a:latin typeface="+mj-ea"/>
              <a:ea typeface="+mj-ea"/>
              <a:cs typeface="Times New Roman"/>
            </a:endParaRPr>
          </a:p>
          <a:p>
            <a:pPr marL="171450" lvl="0" indent="-171450">
              <a:buFont typeface="Wingdings" panose="05000000000000000000" pitchFamily="2" charset="2"/>
              <a:buChar char="l"/>
            </a:pPr>
            <a:r>
              <a:rPr lang="ja-JP" altLang="en-US" sz="1000" kern="100" dirty="0">
                <a:solidFill>
                  <a:srgbClr val="000000"/>
                </a:solidFill>
                <a:latin typeface="+mj-ea"/>
                <a:ea typeface="+mj-ea"/>
                <a:cs typeface="Times New Roman"/>
              </a:rPr>
              <a:t>今回の研修の担当者であるクイーンズランド州教育省の方のご自宅を訪問させていただいた。手作りのパンやロールパイ、ご家庭で採れたパパイヤなどでもてなしてくださった。その後は近くのビーチやシーフードマーケットを案内下さり、オーストラリアでの日常生活について教えていただいた。</a:t>
            </a:r>
            <a:endParaRPr lang="en-US" altLang="ja-JP" sz="1000" kern="100" dirty="0">
              <a:solidFill>
                <a:srgbClr val="000000"/>
              </a:solidFill>
              <a:latin typeface="+mj-ea"/>
              <a:ea typeface="+mj-ea"/>
              <a:cs typeface="Times New Roman"/>
            </a:endParaRPr>
          </a:p>
          <a:p>
            <a:pPr marL="171450" lvl="0" indent="-171450">
              <a:buFont typeface="Wingdings" panose="05000000000000000000" pitchFamily="2" charset="2"/>
              <a:buChar char="l"/>
            </a:pPr>
            <a:endParaRPr lang="en-US" altLang="ja-JP" sz="1000" kern="100" dirty="0">
              <a:solidFill>
                <a:srgbClr val="000000"/>
              </a:solidFill>
              <a:latin typeface="+mj-ea"/>
              <a:ea typeface="+mj-ea"/>
              <a:cs typeface="Times New Roman"/>
            </a:endParaRPr>
          </a:p>
          <a:p>
            <a:pPr lvl="0">
              <a:spcAft>
                <a:spcPts val="500"/>
              </a:spcAft>
            </a:pPr>
            <a:r>
              <a:rPr lang="en-US" altLang="ja-JP" sz="1000" kern="100" dirty="0">
                <a:solidFill>
                  <a:srgbClr val="000000"/>
                </a:solidFill>
                <a:latin typeface="+mj-ea"/>
                <a:ea typeface="+mj-ea"/>
                <a:cs typeface="Times New Roman"/>
              </a:rPr>
              <a:t> </a:t>
            </a:r>
            <a:r>
              <a:rPr lang="ja-JP" altLang="ja-JP" sz="1000" b="1" kern="100" dirty="0">
                <a:solidFill>
                  <a:srgbClr val="000000"/>
                </a:solidFill>
                <a:latin typeface="+mj-ea"/>
                <a:ea typeface="+mj-ea"/>
                <a:cs typeface="Times New Roman"/>
              </a:rPr>
              <a:t>《今後に向けて》</a:t>
            </a:r>
            <a:endParaRPr lang="en-US" altLang="ja-JP" sz="1000" b="1" kern="100" dirty="0">
              <a:solidFill>
                <a:srgbClr val="000000"/>
              </a:solidFill>
              <a:latin typeface="+mj-ea"/>
              <a:ea typeface="+mj-ea"/>
              <a:cs typeface="Times New Roman"/>
            </a:endParaRPr>
          </a:p>
          <a:p>
            <a:pPr marL="171450" indent="-171450">
              <a:buFont typeface="Wingdings" panose="05000000000000000000" pitchFamily="2" charset="2"/>
              <a:buChar char="l"/>
            </a:pPr>
            <a:r>
              <a:rPr lang="ja-JP" altLang="en-US" sz="1000" kern="100" dirty="0">
                <a:solidFill>
                  <a:srgbClr val="000000"/>
                </a:solidFill>
                <a:latin typeface="+mj-ea"/>
                <a:ea typeface="+mj-ea"/>
                <a:cs typeface="Times New Roman"/>
              </a:rPr>
              <a:t>環境があまりにも違ったため、この度の体験を以て学んだことが果たして大阪府の教育現場で活かせるのかが私自身の最大の問いである。訪問した２校は潤沢な施設と人材を保有しており、授業など一人ではなされていなかった。最も印象深く実践が必要であると感じたことは「問いかけ方」。教師からの問いかけには様々な役割があると学んだ。これは授業以外でも日々のあらゆるコミュニケーションで活用したい。</a:t>
            </a:r>
            <a:endParaRPr lang="en-US" altLang="ja-JP" sz="1000" kern="100" dirty="0">
              <a:solidFill>
                <a:srgbClr val="000000"/>
              </a:solidFill>
              <a:latin typeface="+mj-ea"/>
              <a:ea typeface="+mj-ea"/>
              <a:cs typeface="Times New Roman"/>
            </a:endParaRPr>
          </a:p>
          <a:p>
            <a:pPr marL="171450" indent="-171450">
              <a:buFont typeface="Wingdings" panose="05000000000000000000" pitchFamily="2" charset="2"/>
              <a:buChar char="l"/>
            </a:pPr>
            <a:endParaRPr lang="en-US" altLang="ja-JP" sz="1000" kern="100" dirty="0">
              <a:solidFill>
                <a:srgbClr val="000000"/>
              </a:solidFill>
              <a:latin typeface="+mj-ea"/>
              <a:ea typeface="+mj-ea"/>
              <a:cs typeface="Times New Roman"/>
            </a:endParaRPr>
          </a:p>
          <a:p>
            <a:pPr marL="171450" indent="-171450">
              <a:buFont typeface="Wingdings" panose="05000000000000000000" pitchFamily="2" charset="2"/>
              <a:buChar char="l"/>
              <a:tabLst>
                <a:tab pos="4572000" algn="l"/>
              </a:tabLst>
            </a:pPr>
            <a:r>
              <a:rPr lang="ja-JP" altLang="en-US" sz="1000" kern="100" dirty="0">
                <a:solidFill>
                  <a:srgbClr val="000000"/>
                </a:solidFill>
                <a:latin typeface="+mj-ea"/>
                <a:ea typeface="+mj-ea"/>
                <a:cs typeface="Times New Roman"/>
              </a:rPr>
              <a:t>授業での指示や質問、確認方法に関しては、改めて学びなおすことになり、今後の授業で活かしていきたい。一方で、学んだ内容をいかに大人数の授業に応用していくかが今後の課題。</a:t>
            </a:r>
            <a:endParaRPr lang="en-US" altLang="ja-JP" sz="1000" kern="100" dirty="0">
              <a:solidFill>
                <a:srgbClr val="000000"/>
              </a:solidFill>
              <a:latin typeface="+mj-ea"/>
              <a:ea typeface="+mj-ea"/>
              <a:cs typeface="Times New Roman"/>
            </a:endParaRPr>
          </a:p>
          <a:p>
            <a:pPr marL="171450" indent="-171450">
              <a:buFont typeface="Wingdings" panose="05000000000000000000" pitchFamily="2" charset="2"/>
              <a:buChar char="l"/>
              <a:tabLst>
                <a:tab pos="4572000" algn="l"/>
              </a:tabLst>
            </a:pPr>
            <a:endParaRPr lang="en-US" altLang="ja-JP" sz="1000" kern="100" dirty="0">
              <a:solidFill>
                <a:srgbClr val="000000"/>
              </a:solidFill>
              <a:latin typeface="+mj-ea"/>
              <a:ea typeface="+mj-ea"/>
              <a:cs typeface="Times New Roman"/>
            </a:endParaRPr>
          </a:p>
          <a:p>
            <a:pPr marL="171450" indent="-171450">
              <a:buFont typeface="Wingdings" panose="05000000000000000000" pitchFamily="2" charset="2"/>
              <a:buChar char="l"/>
              <a:tabLst>
                <a:tab pos="4572000" algn="l"/>
              </a:tabLst>
            </a:pPr>
            <a:r>
              <a:rPr lang="ja-JP" altLang="en-US" sz="1000" kern="100" dirty="0">
                <a:solidFill>
                  <a:srgbClr val="000000"/>
                </a:solidFill>
                <a:latin typeface="+mj-ea"/>
                <a:ea typeface="+mj-ea"/>
                <a:cs typeface="Times New Roman"/>
              </a:rPr>
              <a:t>主に英語でのコミュニカティブアプローチについて学ぶことができた。学んだ内容を活かして、これまで以上に生徒との英語でのやり取りや活動時間を増やし、英語を使う機会を作りたい。</a:t>
            </a:r>
            <a:endParaRPr lang="en-US" altLang="ja-JP" sz="1000" kern="100" dirty="0">
              <a:solidFill>
                <a:srgbClr val="000000"/>
              </a:solidFill>
              <a:latin typeface="+mj-ea"/>
              <a:ea typeface="+mj-ea"/>
              <a:cs typeface="Times New Roman"/>
            </a:endParaRPr>
          </a:p>
          <a:p>
            <a:pPr>
              <a:tabLst>
                <a:tab pos="4572000" algn="l"/>
              </a:tabLst>
            </a:pPr>
            <a:endParaRPr lang="en-US" altLang="ja-JP" sz="1000" kern="100" dirty="0">
              <a:solidFill>
                <a:srgbClr val="000000"/>
              </a:solidFill>
              <a:latin typeface="+mj-ea"/>
              <a:ea typeface="+mj-ea"/>
              <a:cs typeface="Times New Roman"/>
            </a:endParaRPr>
          </a:p>
          <a:p>
            <a:pPr marL="171450" indent="-171450">
              <a:buFont typeface="Wingdings" panose="05000000000000000000" pitchFamily="2" charset="2"/>
              <a:buChar char="l"/>
              <a:tabLst>
                <a:tab pos="4572000" algn="l"/>
              </a:tabLst>
            </a:pPr>
            <a:r>
              <a:rPr lang="ja-JP" altLang="en-US" sz="1000" kern="100" dirty="0">
                <a:solidFill>
                  <a:srgbClr val="000000"/>
                </a:solidFill>
                <a:latin typeface="+mj-ea"/>
                <a:ea typeface="+mj-ea"/>
                <a:cs typeface="Times New Roman"/>
              </a:rPr>
              <a:t>日本では教員が説明して活動に移ることが多いが、教員の説明中に生徒へ投げかける質問の量に圧倒的な差を感じた。</a:t>
            </a:r>
            <a:r>
              <a:rPr lang="en-US" altLang="ja-JP" sz="1000" kern="100" dirty="0">
                <a:solidFill>
                  <a:srgbClr val="000000"/>
                </a:solidFill>
                <a:latin typeface="+mj-ea"/>
                <a:ea typeface="+mj-ea"/>
                <a:cs typeface="Times New Roman"/>
              </a:rPr>
              <a:t>checking questions</a:t>
            </a:r>
            <a:r>
              <a:rPr lang="ja-JP" altLang="en-US" sz="1000" kern="100" dirty="0">
                <a:solidFill>
                  <a:srgbClr val="000000"/>
                </a:solidFill>
                <a:latin typeface="+mj-ea"/>
                <a:ea typeface="+mj-ea"/>
                <a:cs typeface="Times New Roman"/>
              </a:rPr>
              <a:t>が多用されており、質問することで生徒に考える機会を与えることになるので、生徒はアクティブにならざるを得ない効果的な手法。授業で行う一つ一つの活動を見直し、生徒に負荷がかかる活動にシフトしていく必要がある。</a:t>
            </a:r>
            <a:endParaRPr lang="en-US" altLang="ja-JP" sz="1000" kern="100" dirty="0">
              <a:solidFill>
                <a:srgbClr val="000000"/>
              </a:solidFill>
              <a:latin typeface="+mj-ea"/>
              <a:ea typeface="+mj-ea"/>
              <a:cs typeface="Times New Roman"/>
            </a:endParaRPr>
          </a:p>
          <a:p>
            <a:pPr marL="171450" indent="-171450">
              <a:buFont typeface="Wingdings" panose="05000000000000000000" pitchFamily="2" charset="2"/>
              <a:buChar char="l"/>
              <a:tabLst>
                <a:tab pos="4572000" algn="l"/>
              </a:tabLst>
            </a:pPr>
            <a:endParaRPr lang="en-US" altLang="zh-TW" sz="1000" kern="100" dirty="0">
              <a:solidFill>
                <a:srgbClr val="000000"/>
              </a:solidFill>
              <a:latin typeface="+mj-ea"/>
              <a:ea typeface="+mj-ea"/>
              <a:cs typeface="Times New Roman"/>
            </a:endParaRPr>
          </a:p>
          <a:p>
            <a:pPr marL="171450" indent="-171450">
              <a:buFont typeface="Wingdings" panose="05000000000000000000" pitchFamily="2" charset="2"/>
              <a:buChar char="l"/>
              <a:tabLst>
                <a:tab pos="4572000" algn="l"/>
              </a:tabLst>
            </a:pPr>
            <a:r>
              <a:rPr lang="ja-JP" altLang="en-US" sz="1000" kern="100" dirty="0">
                <a:solidFill>
                  <a:srgbClr val="000000"/>
                </a:solidFill>
                <a:latin typeface="+mj-ea"/>
                <a:ea typeface="+mj-ea"/>
                <a:cs typeface="Times New Roman"/>
              </a:rPr>
              <a:t>実践したいことは３点。①様々な</a:t>
            </a:r>
            <a:r>
              <a:rPr lang="en-US" altLang="ja-JP" sz="1000" kern="100" dirty="0">
                <a:solidFill>
                  <a:srgbClr val="000000"/>
                </a:solidFill>
                <a:latin typeface="+mj-ea"/>
                <a:ea typeface="+mj-ea"/>
                <a:cs typeface="Times New Roman"/>
              </a:rPr>
              <a:t>warmer</a:t>
            </a:r>
            <a:r>
              <a:rPr lang="ja-JP" altLang="en-US" sz="1000" kern="100" dirty="0">
                <a:solidFill>
                  <a:srgbClr val="000000"/>
                </a:solidFill>
                <a:latin typeface="+mj-ea"/>
                <a:ea typeface="+mj-ea"/>
                <a:cs typeface="Times New Roman"/>
              </a:rPr>
              <a:t>を授業内で行いたい。授業で学習する内容やテーマに合わせてどの</a:t>
            </a:r>
            <a:r>
              <a:rPr lang="en-US" altLang="ja-JP" sz="1000" kern="100" dirty="0">
                <a:solidFill>
                  <a:srgbClr val="000000"/>
                </a:solidFill>
                <a:latin typeface="+mj-ea"/>
                <a:ea typeface="+mj-ea"/>
                <a:cs typeface="Times New Roman"/>
              </a:rPr>
              <a:t>warmer</a:t>
            </a:r>
            <a:r>
              <a:rPr lang="ja-JP" altLang="en-US" sz="1000" kern="100" dirty="0">
                <a:solidFill>
                  <a:srgbClr val="000000"/>
                </a:solidFill>
                <a:latin typeface="+mj-ea"/>
                <a:ea typeface="+mj-ea"/>
                <a:cs typeface="Times New Roman"/>
              </a:rPr>
              <a:t> （授業前のウォームアップ）が最適か確かめていきたい。②</a:t>
            </a:r>
            <a:r>
              <a:rPr lang="en-US" altLang="ja-JP" sz="1000" kern="100" dirty="0">
                <a:solidFill>
                  <a:srgbClr val="000000"/>
                </a:solidFill>
                <a:latin typeface="+mj-ea"/>
                <a:ea typeface="+mj-ea"/>
                <a:cs typeface="Times New Roman"/>
              </a:rPr>
              <a:t>checking question</a:t>
            </a:r>
            <a:r>
              <a:rPr lang="ja-JP" altLang="en-US" sz="1000" kern="100" dirty="0">
                <a:solidFill>
                  <a:srgbClr val="000000"/>
                </a:solidFill>
                <a:latin typeface="+mj-ea"/>
                <a:ea typeface="+mj-ea"/>
                <a:cs typeface="Times New Roman"/>
              </a:rPr>
              <a:t>を有効に活用していきたい。③文法について、意味・文の作り方・発音の順番で授業を展開すること、また、それぞれの場面でどのような教材を活用すべきかを学んだ。文法を教える授業づくりに活かしていきたい。</a:t>
            </a:r>
            <a:endParaRPr lang="en-US" altLang="ja-JP" sz="1000" kern="100" dirty="0">
              <a:solidFill>
                <a:srgbClr val="000000"/>
              </a:solidFill>
              <a:latin typeface="+mj-ea"/>
              <a:ea typeface="+mj-ea"/>
              <a:cs typeface="Times New Roman"/>
            </a:endParaRPr>
          </a:p>
          <a:p>
            <a:pPr>
              <a:tabLst>
                <a:tab pos="4572000" algn="l"/>
              </a:tabLst>
            </a:pPr>
            <a:endParaRPr lang="en-US" altLang="zh-TW" sz="1000" kern="100" dirty="0">
              <a:solidFill>
                <a:srgbClr val="000000"/>
              </a:solidFill>
              <a:latin typeface="+mj-ea"/>
              <a:ea typeface="+mj-ea"/>
              <a:cs typeface="Times New Roman"/>
            </a:endParaRPr>
          </a:p>
          <a:p>
            <a:r>
              <a:rPr lang="en-US" altLang="ja-JP" sz="1000" kern="100" dirty="0">
                <a:solidFill>
                  <a:srgbClr val="000000"/>
                </a:solidFill>
                <a:latin typeface="+mj-ea"/>
                <a:ea typeface="+mj-ea"/>
                <a:cs typeface="Times New Roman"/>
              </a:rPr>
              <a:t>-----------------------------------------------------------------------------------------------</a:t>
            </a:r>
            <a:endParaRPr lang="ja-JP" altLang="ja-JP" sz="1000" kern="100" dirty="0">
              <a:solidFill>
                <a:srgbClr val="000000"/>
              </a:solidFill>
              <a:latin typeface="+mj-ea"/>
              <a:ea typeface="+mj-ea"/>
              <a:cs typeface="Times New Roman"/>
            </a:endParaRPr>
          </a:p>
          <a:p>
            <a:r>
              <a:rPr lang="ja-JP" altLang="ja-JP" sz="1000" kern="100" dirty="0">
                <a:solidFill>
                  <a:srgbClr val="000000"/>
                </a:solidFill>
                <a:latin typeface="+mj-ea"/>
                <a:ea typeface="+mj-ea"/>
                <a:cs typeface="Times New Roman"/>
              </a:rPr>
              <a:t>※来年度も本事業を行う場合は</a:t>
            </a:r>
            <a:r>
              <a:rPr lang="ja-JP" altLang="en-US" sz="1000" kern="100" dirty="0">
                <a:solidFill>
                  <a:srgbClr val="000000"/>
                </a:solidFill>
                <a:latin typeface="+mj-ea"/>
                <a:ea typeface="+mj-ea"/>
                <a:cs typeface="Times New Roman"/>
              </a:rPr>
              <a:t>、令和６年４</a:t>
            </a:r>
            <a:r>
              <a:rPr lang="ja-JP" altLang="ja-JP" sz="1000" kern="100" dirty="0">
                <a:solidFill>
                  <a:srgbClr val="000000"/>
                </a:solidFill>
                <a:latin typeface="+mj-ea"/>
                <a:ea typeface="+mj-ea"/>
                <a:cs typeface="Times New Roman"/>
              </a:rPr>
              <a:t>月頃にお知らせする予定です。参加について是非ご検討下さい</a:t>
            </a:r>
            <a:r>
              <a:rPr lang="ja-JP" altLang="en-US" sz="1000" kern="100" dirty="0">
                <a:solidFill>
                  <a:srgbClr val="000000"/>
                </a:solidFill>
                <a:latin typeface="+mj-ea"/>
                <a:ea typeface="+mj-ea"/>
                <a:cs typeface="Times New Roman"/>
              </a:rPr>
              <a:t>。</a:t>
            </a:r>
            <a:endParaRPr lang="en-US" altLang="ja-JP" sz="1000" kern="100" dirty="0">
              <a:solidFill>
                <a:srgbClr val="000000"/>
              </a:solidFill>
              <a:latin typeface="+mj-ea"/>
              <a:ea typeface="+mj-ea"/>
              <a:cs typeface="Times New Roman"/>
            </a:endParaRPr>
          </a:p>
          <a:p>
            <a:endParaRPr lang="en-US" altLang="ja-JP" sz="1000" kern="100" dirty="0">
              <a:solidFill>
                <a:srgbClr val="000000"/>
              </a:solidFill>
              <a:latin typeface="+mj-ea"/>
              <a:ea typeface="+mj-ea"/>
              <a:cs typeface="Times New Roman"/>
            </a:endParaRPr>
          </a:p>
          <a:p>
            <a:r>
              <a:rPr lang="ja-JP" altLang="ja-JP" sz="1000" kern="100" dirty="0">
                <a:solidFill>
                  <a:srgbClr val="000000"/>
                </a:solidFill>
                <a:latin typeface="+mj-ea"/>
                <a:ea typeface="+mj-ea"/>
                <a:cs typeface="Times New Roman"/>
              </a:rPr>
              <a:t>《問い合わせ先》</a:t>
            </a:r>
          </a:p>
          <a:p>
            <a:r>
              <a:rPr lang="ja-JP" altLang="ja-JP" sz="1000" kern="100" dirty="0">
                <a:solidFill>
                  <a:srgbClr val="000000"/>
                </a:solidFill>
                <a:latin typeface="+mj-ea"/>
                <a:ea typeface="+mj-ea"/>
                <a:cs typeface="Times New Roman"/>
              </a:rPr>
              <a:t>〒</a:t>
            </a:r>
            <a:r>
              <a:rPr lang="en-US" altLang="ja-JP" sz="1000" kern="100" dirty="0">
                <a:solidFill>
                  <a:srgbClr val="000000"/>
                </a:solidFill>
                <a:latin typeface="+mj-ea"/>
                <a:ea typeface="+mj-ea"/>
                <a:cs typeface="Times New Roman"/>
              </a:rPr>
              <a:t>559-8555  </a:t>
            </a:r>
            <a:r>
              <a:rPr lang="ja-JP" altLang="ja-JP" sz="1000" kern="100" dirty="0">
                <a:solidFill>
                  <a:srgbClr val="000000"/>
                </a:solidFill>
                <a:latin typeface="+mj-ea"/>
                <a:ea typeface="+mj-ea"/>
                <a:cs typeface="Times New Roman"/>
              </a:rPr>
              <a:t>大阪市住之江区南港北</a:t>
            </a:r>
            <a:r>
              <a:rPr lang="en-US" altLang="ja-JP" sz="1000" kern="100" dirty="0">
                <a:solidFill>
                  <a:srgbClr val="000000"/>
                </a:solidFill>
                <a:latin typeface="+mj-ea"/>
                <a:ea typeface="+mj-ea"/>
                <a:cs typeface="Times New Roman"/>
              </a:rPr>
              <a:t>1-14-16</a:t>
            </a:r>
            <a:r>
              <a:rPr lang="ja-JP" altLang="en-US" sz="1000" kern="100" dirty="0">
                <a:solidFill>
                  <a:srgbClr val="000000"/>
                </a:solidFill>
                <a:latin typeface="+mj-ea"/>
                <a:ea typeface="+mj-ea"/>
                <a:cs typeface="Times New Roman"/>
              </a:rPr>
              <a:t>　</a:t>
            </a:r>
            <a:r>
              <a:rPr lang="ja-JP" altLang="ja-JP" sz="1000" kern="100" dirty="0">
                <a:solidFill>
                  <a:srgbClr val="000000"/>
                </a:solidFill>
                <a:latin typeface="+mj-ea"/>
                <a:ea typeface="+mj-ea"/>
                <a:cs typeface="Times New Roman"/>
              </a:rPr>
              <a:t>大阪府咲洲庁舎</a:t>
            </a:r>
            <a:r>
              <a:rPr lang="en-US" altLang="ja-JP" sz="1000" kern="100" dirty="0">
                <a:solidFill>
                  <a:srgbClr val="000000"/>
                </a:solidFill>
                <a:latin typeface="+mj-ea"/>
                <a:ea typeface="+mj-ea"/>
                <a:cs typeface="Times New Roman"/>
              </a:rPr>
              <a:t>37</a:t>
            </a:r>
            <a:r>
              <a:rPr lang="ja-JP" altLang="ja-JP" sz="1000" kern="100" dirty="0">
                <a:solidFill>
                  <a:srgbClr val="000000"/>
                </a:solidFill>
                <a:latin typeface="+mj-ea"/>
                <a:ea typeface="+mj-ea"/>
                <a:cs typeface="Times New Roman"/>
              </a:rPr>
              <a:t>階</a:t>
            </a:r>
          </a:p>
          <a:p>
            <a:r>
              <a:rPr lang="ja-JP" altLang="ja-JP" sz="1000" kern="100" dirty="0">
                <a:solidFill>
                  <a:srgbClr val="000000"/>
                </a:solidFill>
                <a:latin typeface="+mj-ea"/>
                <a:ea typeface="+mj-ea"/>
                <a:cs typeface="Times New Roman"/>
              </a:rPr>
              <a:t>大阪府府民文化部都市魅力創造局国際課　</a:t>
            </a:r>
            <a:r>
              <a:rPr lang="en-US" altLang="ja-JP" sz="1000" kern="100" dirty="0">
                <a:solidFill>
                  <a:srgbClr val="000000"/>
                </a:solidFill>
                <a:latin typeface="+mj-ea"/>
                <a:ea typeface="+mj-ea"/>
                <a:cs typeface="Times New Roman"/>
              </a:rPr>
              <a:t>(</a:t>
            </a:r>
            <a:r>
              <a:rPr lang="ja-JP" altLang="en-US" sz="1000" kern="100" dirty="0">
                <a:latin typeface="+mj-ea"/>
                <a:ea typeface="+mj-ea"/>
                <a:cs typeface="Times New Roman"/>
              </a:rPr>
              <a:t>クイーンズランド州　教員</a:t>
            </a:r>
            <a:r>
              <a:rPr lang="ja-JP" altLang="ja-JP" sz="1000" kern="100" dirty="0">
                <a:latin typeface="+mj-ea"/>
                <a:ea typeface="+mj-ea"/>
                <a:cs typeface="Times New Roman"/>
              </a:rPr>
              <a:t>研修担当</a:t>
            </a:r>
            <a:r>
              <a:rPr lang="en-US" altLang="ja-JP" sz="1000" kern="100" dirty="0">
                <a:solidFill>
                  <a:srgbClr val="000000"/>
                </a:solidFill>
                <a:latin typeface="+mj-ea"/>
                <a:ea typeface="+mj-ea"/>
                <a:cs typeface="Times New Roman"/>
              </a:rPr>
              <a:t>)</a:t>
            </a:r>
            <a:endParaRPr lang="ja-JP" altLang="ja-JP" sz="1000" kern="100" dirty="0">
              <a:solidFill>
                <a:srgbClr val="000000"/>
              </a:solidFill>
              <a:latin typeface="+mj-ea"/>
              <a:ea typeface="+mj-ea"/>
              <a:cs typeface="Times New Roman"/>
            </a:endParaRPr>
          </a:p>
          <a:p>
            <a:r>
              <a:rPr lang="en-US" altLang="ja-JP" sz="1000" kern="100" dirty="0">
                <a:solidFill>
                  <a:srgbClr val="000000"/>
                </a:solidFill>
                <a:latin typeface="+mj-ea"/>
                <a:ea typeface="+mj-ea"/>
                <a:cs typeface="Times New Roman"/>
              </a:rPr>
              <a:t>TEL</a:t>
            </a:r>
            <a:r>
              <a:rPr lang="ja-JP" altLang="ja-JP" sz="1000" kern="100" dirty="0">
                <a:solidFill>
                  <a:srgbClr val="000000"/>
                </a:solidFill>
                <a:latin typeface="+mj-ea"/>
                <a:ea typeface="+mj-ea"/>
                <a:cs typeface="Times New Roman"/>
              </a:rPr>
              <a:t>：</a:t>
            </a:r>
            <a:r>
              <a:rPr lang="en-US" altLang="ja-JP" sz="1000" kern="100" dirty="0">
                <a:solidFill>
                  <a:srgbClr val="000000"/>
                </a:solidFill>
                <a:latin typeface="+mj-ea"/>
                <a:ea typeface="+mj-ea"/>
                <a:cs typeface="Times New Roman"/>
              </a:rPr>
              <a:t>06-6210-9312</a:t>
            </a:r>
            <a:r>
              <a:rPr lang="ja-JP" altLang="ja-JP" sz="1000" kern="100" dirty="0">
                <a:solidFill>
                  <a:srgbClr val="000000"/>
                </a:solidFill>
                <a:latin typeface="+mj-ea"/>
                <a:ea typeface="+mj-ea"/>
                <a:cs typeface="Times New Roman"/>
              </a:rPr>
              <a:t>　</a:t>
            </a:r>
            <a:r>
              <a:rPr lang="en-US" altLang="ja-JP" sz="1000" kern="100" dirty="0">
                <a:solidFill>
                  <a:srgbClr val="000000"/>
                </a:solidFill>
                <a:latin typeface="+mj-ea"/>
                <a:ea typeface="+mj-ea"/>
                <a:cs typeface="Times New Roman"/>
              </a:rPr>
              <a:t>FAX:06-6210-9316</a:t>
            </a:r>
            <a:endParaRPr lang="ja-JP" altLang="ja-JP" sz="1000" kern="100" dirty="0">
              <a:solidFill>
                <a:srgbClr val="000000"/>
              </a:solidFill>
              <a:latin typeface="+mj-ea"/>
              <a:ea typeface="+mj-ea"/>
              <a:cs typeface="Times New Roman"/>
            </a:endParaRPr>
          </a:p>
        </p:txBody>
      </p:sp>
    </p:spTree>
    <p:extLst>
      <p:ext uri="{BB962C8B-B14F-4D97-AF65-F5344CB8AC3E}">
        <p14:creationId xmlns:p14="http://schemas.microsoft.com/office/powerpoint/2010/main" val="2959551304"/>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Calibri"/>
        <a:ea typeface="Meiryo UI"/>
        <a:cs typeface=""/>
      </a:majorFont>
      <a:minorFont>
        <a:latin typeface="Calibri"/>
        <a:ea typeface="Meiryo UI"/>
        <a:cs typeface=""/>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TM02892315[[fn=ウィスプ]]</Template>
  <TotalTime>1635</TotalTime>
  <Words>1613</Words>
  <Application>Microsoft Office PowerPoint</Application>
  <PresentationFormat>画面に合わせる (4:3)</PresentationFormat>
  <Paragraphs>59</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Calibri</vt:lpstr>
      <vt:lpstr>Wingdings</vt:lpstr>
      <vt:lpstr>Wingdings 2</vt:lpstr>
      <vt:lpstr>HDOfficeLightV0</vt:lpstr>
      <vt:lpstr>　　オーストラリア・クイーンズランド工科大学教員研修　 　　　　　　　　《令和５年度研修レポート》</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E-net Osaka           ーemail news letter from Osaka</dc:title>
  <dc:creator>堀部　寛子</dc:creator>
  <cp:lastModifiedBy>前廣　悠希</cp:lastModifiedBy>
  <cp:revision>158</cp:revision>
  <cp:lastPrinted>2020-01-31T04:41:10Z</cp:lastPrinted>
  <dcterms:created xsi:type="dcterms:W3CDTF">2014-06-10T00:08:21Z</dcterms:created>
  <dcterms:modified xsi:type="dcterms:W3CDTF">2023-10-06T08:44:20Z</dcterms:modified>
</cp:coreProperties>
</file>